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3.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 id="2147483662" r:id="rId3"/>
  </p:sldMasterIdLst>
  <p:notesMasterIdLst>
    <p:notesMasterId r:id="rId29"/>
  </p:notesMasterIdLst>
  <p:handoutMasterIdLst>
    <p:handoutMasterId r:id="rId30"/>
  </p:handoutMasterIdLst>
  <p:sldIdLst>
    <p:sldId id="273" r:id="rId4"/>
    <p:sldId id="275" r:id="rId5"/>
    <p:sldId id="277" r:id="rId6"/>
    <p:sldId id="278" r:id="rId7"/>
    <p:sldId id="279" r:id="rId8"/>
    <p:sldId id="292" r:id="rId9"/>
    <p:sldId id="280" r:id="rId10"/>
    <p:sldId id="290" r:id="rId11"/>
    <p:sldId id="291" r:id="rId12"/>
    <p:sldId id="293" r:id="rId13"/>
    <p:sldId id="294" r:id="rId14"/>
    <p:sldId id="299" r:id="rId15"/>
    <p:sldId id="295" r:id="rId16"/>
    <p:sldId id="296" r:id="rId17"/>
    <p:sldId id="297" r:id="rId18"/>
    <p:sldId id="300" r:id="rId19"/>
    <p:sldId id="282" r:id="rId20"/>
    <p:sldId id="283" r:id="rId21"/>
    <p:sldId id="284" r:id="rId22"/>
    <p:sldId id="285" r:id="rId23"/>
    <p:sldId id="287" r:id="rId24"/>
    <p:sldId id="288" r:id="rId25"/>
    <p:sldId id="281" r:id="rId26"/>
    <p:sldId id="298" r:id="rId27"/>
    <p:sldId id="301" r:id="rId28"/>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5"/>
            <p14:sldId id="277"/>
            <p14:sldId id="278"/>
            <p14:sldId id="279"/>
            <p14:sldId id="292"/>
            <p14:sldId id="280"/>
            <p14:sldId id="290"/>
            <p14:sldId id="291"/>
            <p14:sldId id="293"/>
            <p14:sldId id="294"/>
            <p14:sldId id="299"/>
            <p14:sldId id="295"/>
            <p14:sldId id="296"/>
            <p14:sldId id="297"/>
            <p14:sldId id="300"/>
            <p14:sldId id="282"/>
            <p14:sldId id="283"/>
            <p14:sldId id="284"/>
            <p14:sldId id="285"/>
            <p14:sldId id="287"/>
            <p14:sldId id="288"/>
            <p14:sldId id="281"/>
            <p14:sldId id="298"/>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1E75"/>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46" autoAdjust="0"/>
    <p:restoredTop sz="85082" autoAdjust="0"/>
  </p:normalViewPr>
  <p:slideViewPr>
    <p:cSldViewPr snapToGrid="0">
      <p:cViewPr varScale="1">
        <p:scale>
          <a:sx n="62" d="100"/>
          <a:sy n="62" d="100"/>
        </p:scale>
        <p:origin x="-1764" y="-84"/>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sz="2000" dirty="0" smtClean="0">
                <a:solidFill>
                  <a:schemeClr val="tx1"/>
                </a:solidFill>
              </a:rPr>
              <a:t>PARC is an FAA Chartered Government and Industry Advisory Group</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2000" dirty="0" smtClean="0">
                <a:solidFill>
                  <a:schemeClr val="tx1"/>
                </a:solidFill>
              </a:rPr>
              <a:t>“RNP Established” Report Delivered Feb 2011</a:t>
            </a:r>
          </a:p>
          <a:p>
            <a:endParaRPr lang="en-US" dirty="0"/>
          </a:p>
        </p:txBody>
      </p:sp>
      <p:sp>
        <p:nvSpPr>
          <p:cNvPr id="4" name="Slide Number Placeholder 3"/>
          <p:cNvSpPr>
            <a:spLocks noGrp="1"/>
          </p:cNvSpPr>
          <p:nvPr>
            <p:ph type="sldNum" sz="quarter" idx="10"/>
          </p:nvPr>
        </p:nvSpPr>
        <p:spPr/>
        <p:txBody>
          <a:bodyPr/>
          <a:lstStyle/>
          <a:p>
            <a:pPr>
              <a:defRPr/>
            </a:pPr>
            <a:fld id="{2321CACC-02D9-AF41-B2F7-6469EC695A7E}" type="slidenum">
              <a:rPr lang="en-US" smtClean="0"/>
              <a:pPr>
                <a:defRPr/>
              </a:pPr>
              <a:t>16</a:t>
            </a:fld>
            <a:endParaRPr lang="en-US" dirty="0"/>
          </a:p>
        </p:txBody>
      </p:sp>
    </p:spTree>
    <p:extLst>
      <p:ext uri="{BB962C8B-B14F-4D97-AF65-F5344CB8AC3E}">
        <p14:creationId xmlns:p14="http://schemas.microsoft.com/office/powerpoint/2010/main" val="14142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32623" indent="-281778" eaLnBrk="0" hangingPunct="0">
              <a:defRPr sz="2400">
                <a:solidFill>
                  <a:schemeClr val="tx1"/>
                </a:solidFill>
                <a:latin typeface="Arial" charset="0"/>
                <a:ea typeface="MS PGothic" charset="0"/>
                <a:cs typeface="MS PGothic" charset="0"/>
              </a:defRPr>
            </a:lvl2pPr>
            <a:lvl3pPr marL="1127112" indent="-225422" eaLnBrk="0" hangingPunct="0">
              <a:defRPr sz="2400">
                <a:solidFill>
                  <a:schemeClr val="tx1"/>
                </a:solidFill>
                <a:latin typeface="Arial" charset="0"/>
                <a:ea typeface="MS PGothic" charset="0"/>
                <a:cs typeface="MS PGothic" charset="0"/>
              </a:defRPr>
            </a:lvl3pPr>
            <a:lvl4pPr marL="1577957" indent="-225422" eaLnBrk="0" hangingPunct="0">
              <a:defRPr sz="2400">
                <a:solidFill>
                  <a:schemeClr val="tx1"/>
                </a:solidFill>
                <a:latin typeface="Arial" charset="0"/>
                <a:ea typeface="MS PGothic" charset="0"/>
                <a:cs typeface="MS PGothic" charset="0"/>
              </a:defRPr>
            </a:lvl4pPr>
            <a:lvl5pPr marL="2028802" indent="-225422" eaLnBrk="0" hangingPunct="0">
              <a:defRPr sz="2400">
                <a:solidFill>
                  <a:schemeClr val="tx1"/>
                </a:solidFill>
                <a:latin typeface="Arial" charset="0"/>
                <a:ea typeface="MS PGothic" charset="0"/>
                <a:cs typeface="MS PGothic" charset="0"/>
              </a:defRPr>
            </a:lvl5pPr>
            <a:lvl6pPr marL="2479647" indent="-225422" eaLnBrk="0" fontAlgn="base" hangingPunct="0">
              <a:spcBef>
                <a:spcPct val="0"/>
              </a:spcBef>
              <a:spcAft>
                <a:spcPct val="0"/>
              </a:spcAft>
              <a:defRPr sz="2400">
                <a:solidFill>
                  <a:schemeClr val="tx1"/>
                </a:solidFill>
                <a:latin typeface="Arial" charset="0"/>
                <a:ea typeface="MS PGothic" charset="0"/>
                <a:cs typeface="MS PGothic" charset="0"/>
              </a:defRPr>
            </a:lvl6pPr>
            <a:lvl7pPr marL="2930492" indent="-225422" eaLnBrk="0" fontAlgn="base" hangingPunct="0">
              <a:spcBef>
                <a:spcPct val="0"/>
              </a:spcBef>
              <a:spcAft>
                <a:spcPct val="0"/>
              </a:spcAft>
              <a:defRPr sz="2400">
                <a:solidFill>
                  <a:schemeClr val="tx1"/>
                </a:solidFill>
                <a:latin typeface="Arial" charset="0"/>
                <a:ea typeface="MS PGothic" charset="0"/>
                <a:cs typeface="MS PGothic" charset="0"/>
              </a:defRPr>
            </a:lvl7pPr>
            <a:lvl8pPr marL="3381337" indent="-225422" eaLnBrk="0" fontAlgn="base" hangingPunct="0">
              <a:spcBef>
                <a:spcPct val="0"/>
              </a:spcBef>
              <a:spcAft>
                <a:spcPct val="0"/>
              </a:spcAft>
              <a:defRPr sz="2400">
                <a:solidFill>
                  <a:schemeClr val="tx1"/>
                </a:solidFill>
                <a:latin typeface="Arial" charset="0"/>
                <a:ea typeface="MS PGothic" charset="0"/>
                <a:cs typeface="MS PGothic" charset="0"/>
              </a:defRPr>
            </a:lvl8pPr>
            <a:lvl9pPr marL="3832182" indent="-225422"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296E16F-9FFB-7243-B1D3-3A35B3DB3EE5}" type="slidenum">
              <a:rPr lang="en-US" sz="1200">
                <a:latin typeface="Calibri" charset="0"/>
              </a:rPr>
              <a:pPr eaLnBrk="1" hangingPunct="1"/>
              <a:t>18</a:t>
            </a:fld>
            <a:endParaRPr lang="en-US" sz="1200" dirty="0">
              <a:latin typeface="Calibri" charset="0"/>
            </a:endParaRPr>
          </a:p>
        </p:txBody>
      </p:sp>
    </p:spTree>
    <p:extLst>
      <p:ext uri="{BB962C8B-B14F-4D97-AF65-F5344CB8AC3E}">
        <p14:creationId xmlns:p14="http://schemas.microsoft.com/office/powerpoint/2010/main" val="337829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21CACC-02D9-AF41-B2F7-6469EC695A7E}" type="slidenum">
              <a:rPr lang="en-US" smtClean="0"/>
              <a:pPr>
                <a:defRPr/>
              </a:pPr>
              <a:t>22</a:t>
            </a:fld>
            <a:endParaRPr lang="en-US" dirty="0"/>
          </a:p>
        </p:txBody>
      </p:sp>
    </p:spTree>
    <p:extLst>
      <p:ext uri="{BB962C8B-B14F-4D97-AF65-F5344CB8AC3E}">
        <p14:creationId xmlns:p14="http://schemas.microsoft.com/office/powerpoint/2010/main" val="3000158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21CACC-02D9-AF41-B2F7-6469EC695A7E}" type="slidenum">
              <a:rPr lang="en-US" smtClean="0"/>
              <a:pPr>
                <a:defRPr/>
              </a:pPr>
              <a:t>23</a:t>
            </a:fld>
            <a:endParaRPr lang="en-US" dirty="0"/>
          </a:p>
        </p:txBody>
      </p:sp>
    </p:spTree>
    <p:extLst>
      <p:ext uri="{BB962C8B-B14F-4D97-AF65-F5344CB8AC3E}">
        <p14:creationId xmlns:p14="http://schemas.microsoft.com/office/powerpoint/2010/main" val="137824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589" indent="-170589">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3DC181E2-ECBF-4748-8F26-EF919D1F8F4F}" type="slidenum">
              <a:rPr lang="en-US" smtClean="0"/>
              <a:t>3</a:t>
            </a:fld>
            <a:endParaRPr lang="en-US"/>
          </a:p>
        </p:txBody>
      </p:sp>
    </p:spTree>
    <p:extLst>
      <p:ext uri="{BB962C8B-B14F-4D97-AF65-F5344CB8AC3E}">
        <p14:creationId xmlns:p14="http://schemas.microsoft.com/office/powerpoint/2010/main" val="127021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14" indent="-171014">
              <a:buFont typeface="Arial" panose="020B0604020202020204" pitchFamily="34" charset="0"/>
              <a:buChar char="•"/>
            </a:pPr>
            <a:r>
              <a:rPr lang="en-US" dirty="0" smtClean="0"/>
              <a:t>The last decade has seen a number of accomplishments in the area of PBN (click mouse)</a:t>
            </a:r>
          </a:p>
          <a:p>
            <a:pPr marL="171014" indent="-171014">
              <a:buFont typeface="Arial" panose="020B0604020202020204" pitchFamily="34" charset="0"/>
              <a:buChar char="•"/>
            </a:pPr>
            <a:r>
              <a:rPr lang="en-US" dirty="0" smtClean="0"/>
              <a:t>The number of SIDs, STARs, Q-Routes</a:t>
            </a:r>
            <a:r>
              <a:rPr lang="en-US" baseline="0" dirty="0" smtClean="0"/>
              <a:t> and T-Routes has grown across the NAS.  In fact, we now have RNAV SIDs and STARs at over 80% of the ASPM 77 airports.  This growth in PBN includes the implementation of 152 new arrival procedures with Optimized Profile Descent, improving efficiency and reducing fuel burn for both the user community and the environment. (click mouse)</a:t>
            </a:r>
          </a:p>
          <a:p>
            <a:pPr marL="171014" indent="-171014">
              <a:buFont typeface="Arial" panose="020B0604020202020204" pitchFamily="34" charset="0"/>
              <a:buChar char="•"/>
            </a:pPr>
            <a:r>
              <a:rPr lang="en-US" baseline="0" dirty="0" smtClean="0"/>
              <a:t>In the past, the efficiency gains of independent runway operations would have required investing in new concrete, the application of closely-spaced parallel operations has enabled more airports to use their existing runways independently and improve efficiency without the capital investment of a new runway (click mouse)</a:t>
            </a:r>
          </a:p>
          <a:p>
            <a:pPr marL="171014" indent="-171014">
              <a:buFont typeface="Arial" panose="020B0604020202020204" pitchFamily="34" charset="0"/>
              <a:buChar char="•"/>
            </a:pPr>
            <a:r>
              <a:rPr lang="en-US" baseline="0" dirty="0" smtClean="0"/>
              <a:t>RNP procedures have enabled reduced separation standards in the oceanic airspace.  Routes that previously required 50 nm for safe separation now only require 30nm.  This allows more flights to transit their preferred routes at their preferred times</a:t>
            </a:r>
          </a:p>
          <a:p>
            <a:pPr marL="171014" indent="-171014">
              <a:buFont typeface="Arial" panose="020B0604020202020204" pitchFamily="34" charset="0"/>
              <a:buChar char="•"/>
            </a:pPr>
            <a:r>
              <a:rPr lang="en-US" baseline="0" dirty="0" smtClean="0"/>
              <a:t>The key goal over the last decade has been to propagate PBN procedures and capabilities across the National Airspace System.  We’ve done just that (click mouse)</a:t>
            </a:r>
          </a:p>
          <a:p>
            <a:pPr marL="171014" indent="-171014">
              <a:buFont typeface="Arial" panose="020B0604020202020204" pitchFamily="34" charset="0"/>
              <a:buChar char="•"/>
            </a:pPr>
            <a:r>
              <a:rPr lang="en-US" baseline="0" dirty="0" smtClean="0"/>
              <a:t>Just in the 5 years from 2009 to 2014, PBN procedures have more than doubled.  (mouse click)  Today we have three times the number of RNAV STARs (mouse click) Over double the RNAV SIDs (mouse click) Twice as many RNAV/RNP approaches (mouse click) three times the RNP-AR approaches (mouse click) close to the three times the number of Q-routes (mouse click) and double the T-routes.  In fact (mouse click) of the airports that have Instrument Approach procedures, 98% have a PBN procedure.  25% of these airports operate with PBN as their only IAP capability.</a:t>
            </a:r>
          </a:p>
          <a:p>
            <a:pPr marL="171014" indent="-171014">
              <a:buFont typeface="Arial" panose="020B0604020202020204" pitchFamily="34" charset="0"/>
              <a:buChar char="•"/>
            </a:pPr>
            <a:r>
              <a:rPr lang="en-US" baseline="0" dirty="0" smtClean="0"/>
              <a:t>We’ve accomplished many of the objectives identified in the 2006 PBN Roadmap.  </a:t>
            </a:r>
          </a:p>
        </p:txBody>
      </p:sp>
      <p:sp>
        <p:nvSpPr>
          <p:cNvPr id="4" name="Slide Number Placeholder 3"/>
          <p:cNvSpPr>
            <a:spLocks noGrp="1"/>
          </p:cNvSpPr>
          <p:nvPr>
            <p:ph type="sldNum" sz="quarter" idx="10"/>
          </p:nvPr>
        </p:nvSpPr>
        <p:spPr/>
        <p:txBody>
          <a:bodyPr/>
          <a:lstStyle/>
          <a:p>
            <a:fld id="{3DC181E2-ECBF-4748-8F26-EF919D1F8F4F}" type="slidenum">
              <a:rPr lang="en-US" smtClean="0"/>
              <a:t>4</a:t>
            </a:fld>
            <a:endParaRPr lang="en-US"/>
          </a:p>
        </p:txBody>
      </p:sp>
    </p:spTree>
    <p:extLst>
      <p:ext uri="{BB962C8B-B14F-4D97-AF65-F5344CB8AC3E}">
        <p14:creationId xmlns:p14="http://schemas.microsoft.com/office/powerpoint/2010/main" val="303727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0128">
              <a:buFont typeface="Wingdings" panose="05000000000000000000" pitchFamily="2" charset="2"/>
              <a:buNone/>
              <a:defRPr/>
            </a:pPr>
            <a:endParaRPr lang="en-US" u="sng" dirty="0" smtClean="0">
              <a:solidFill>
                <a:srgbClr val="FF0000"/>
              </a:solidFill>
              <a:ea typeface="Times New Roman"/>
              <a:cs typeface="Times New Roman"/>
            </a:endParaRPr>
          </a:p>
        </p:txBody>
      </p:sp>
      <p:sp>
        <p:nvSpPr>
          <p:cNvPr id="5" name="Slide Number Placeholder 4"/>
          <p:cNvSpPr>
            <a:spLocks noGrp="1"/>
          </p:cNvSpPr>
          <p:nvPr>
            <p:ph type="sldNum" sz="quarter" idx="10"/>
          </p:nvPr>
        </p:nvSpPr>
        <p:spPr/>
        <p:txBody>
          <a:bodyPr/>
          <a:lstStyle/>
          <a:p>
            <a:pPr>
              <a:defRPr/>
            </a:pPr>
            <a:fld id="{D722ED72-BDBA-4FB4-88E4-7A781E0FBD58}" type="slidenum">
              <a:rPr lang="en-US" smtClean="0"/>
              <a:pPr>
                <a:defRPr/>
              </a:pPr>
              <a:t>5</a:t>
            </a:fld>
            <a:endParaRPr lang="en-US" dirty="0"/>
          </a:p>
        </p:txBody>
      </p:sp>
    </p:spTree>
    <p:extLst>
      <p:ext uri="{BB962C8B-B14F-4D97-AF65-F5344CB8AC3E}">
        <p14:creationId xmlns:p14="http://schemas.microsoft.com/office/powerpoint/2010/main" val="65386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966913" y="473075"/>
            <a:ext cx="2667000" cy="2001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xfrm>
            <a:off x="300042" y="2748574"/>
            <a:ext cx="6264275" cy="6178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dirty="0" smtClean="0">
              <a:solidFill>
                <a:srgbClr val="000000"/>
              </a:solidFill>
            </a:endParaRPr>
          </a:p>
        </p:txBody>
      </p:sp>
      <p:sp>
        <p:nvSpPr>
          <p:cNvPr id="2" name="Slide Number Placeholder 1"/>
          <p:cNvSpPr>
            <a:spLocks noGrp="1"/>
          </p:cNvSpPr>
          <p:nvPr>
            <p:ph type="sldNum" sz="quarter" idx="10"/>
          </p:nvPr>
        </p:nvSpPr>
        <p:spPr/>
        <p:txBody>
          <a:bodyPr/>
          <a:lstStyle/>
          <a:p>
            <a:pPr>
              <a:defRPr/>
            </a:pPr>
            <a:fld id="{D722ED72-BDBA-4FB4-88E4-7A781E0FBD58}"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16823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Study Team looks at Metroplex from outside using non-site personnel</a:t>
            </a:r>
          </a:p>
          <a:p>
            <a:pPr marL="171450" indent="-171450">
              <a:buFont typeface="Arial" panose="020B0604020202020204" pitchFamily="34" charset="0"/>
              <a:buChar char="•"/>
            </a:pPr>
            <a:r>
              <a:rPr lang="en-US" dirty="0" smtClean="0"/>
              <a:t>Design Team uses SMEs and POCs from the sites</a:t>
            </a:r>
          </a:p>
          <a:p>
            <a:pPr marL="171450" indent="-171450">
              <a:buFont typeface="Arial" panose="020B0604020202020204" pitchFamily="34" charset="0"/>
              <a:buChar char="•"/>
            </a:pPr>
            <a:endParaRPr 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8" eaLnBrk="0" hangingPunct="0">
              <a:defRPr sz="2000" b="1">
                <a:solidFill>
                  <a:schemeClr val="tx1"/>
                </a:solidFill>
                <a:latin typeface="Arial" charset="0"/>
              </a:defRPr>
            </a:lvl1pPr>
            <a:lvl2pPr marL="737959" indent="-283830" defTabSz="912988" eaLnBrk="0" hangingPunct="0">
              <a:defRPr sz="2000" b="1">
                <a:solidFill>
                  <a:schemeClr val="tx1"/>
                </a:solidFill>
                <a:latin typeface="Arial" charset="0"/>
              </a:defRPr>
            </a:lvl2pPr>
            <a:lvl3pPr marL="1135321" indent="-227064" defTabSz="912988" eaLnBrk="0" hangingPunct="0">
              <a:defRPr sz="2000" b="1">
                <a:solidFill>
                  <a:schemeClr val="tx1"/>
                </a:solidFill>
                <a:latin typeface="Arial" charset="0"/>
              </a:defRPr>
            </a:lvl3pPr>
            <a:lvl4pPr marL="1589449" indent="-227064" defTabSz="912988" eaLnBrk="0" hangingPunct="0">
              <a:defRPr sz="2000" b="1">
                <a:solidFill>
                  <a:schemeClr val="tx1"/>
                </a:solidFill>
                <a:latin typeface="Arial" charset="0"/>
              </a:defRPr>
            </a:lvl4pPr>
            <a:lvl5pPr marL="2043577" indent="-227064" defTabSz="912988" eaLnBrk="0" hangingPunct="0">
              <a:defRPr sz="2000" b="1">
                <a:solidFill>
                  <a:schemeClr val="tx1"/>
                </a:solidFill>
                <a:latin typeface="Arial" charset="0"/>
              </a:defRPr>
            </a:lvl5pPr>
            <a:lvl6pPr marL="2497703" indent="-227064" defTabSz="912988" eaLnBrk="0" fontAlgn="base" hangingPunct="0">
              <a:spcBef>
                <a:spcPct val="0"/>
              </a:spcBef>
              <a:spcAft>
                <a:spcPct val="0"/>
              </a:spcAft>
              <a:defRPr sz="2000" b="1">
                <a:solidFill>
                  <a:schemeClr val="tx1"/>
                </a:solidFill>
                <a:latin typeface="Arial" charset="0"/>
              </a:defRPr>
            </a:lvl6pPr>
            <a:lvl7pPr marL="2951832" indent="-227064" defTabSz="912988" eaLnBrk="0" fontAlgn="base" hangingPunct="0">
              <a:spcBef>
                <a:spcPct val="0"/>
              </a:spcBef>
              <a:spcAft>
                <a:spcPct val="0"/>
              </a:spcAft>
              <a:defRPr sz="2000" b="1">
                <a:solidFill>
                  <a:schemeClr val="tx1"/>
                </a:solidFill>
                <a:latin typeface="Arial" charset="0"/>
              </a:defRPr>
            </a:lvl7pPr>
            <a:lvl8pPr marL="3405961" indent="-227064" defTabSz="912988" eaLnBrk="0" fontAlgn="base" hangingPunct="0">
              <a:spcBef>
                <a:spcPct val="0"/>
              </a:spcBef>
              <a:spcAft>
                <a:spcPct val="0"/>
              </a:spcAft>
              <a:defRPr sz="2000" b="1">
                <a:solidFill>
                  <a:schemeClr val="tx1"/>
                </a:solidFill>
                <a:latin typeface="Arial" charset="0"/>
              </a:defRPr>
            </a:lvl8pPr>
            <a:lvl9pPr marL="3860089" indent="-227064" defTabSz="912988" eaLnBrk="0" fontAlgn="base" hangingPunct="0">
              <a:spcBef>
                <a:spcPct val="0"/>
              </a:spcBef>
              <a:spcAft>
                <a:spcPct val="0"/>
              </a:spcAft>
              <a:defRPr sz="2000" b="1">
                <a:solidFill>
                  <a:schemeClr val="tx1"/>
                </a:solidFill>
                <a:latin typeface="Arial" charset="0"/>
              </a:defRPr>
            </a:lvl9pPr>
          </a:lstStyle>
          <a:p>
            <a:pPr eaLnBrk="1" hangingPunct="1"/>
            <a:fld id="{8E6138BD-29C7-4B6C-9B85-3C51EBFC1A51}" type="slidenum">
              <a:rPr lang="en-US" sz="1200" b="0">
                <a:solidFill>
                  <a:srgbClr val="000000"/>
                </a:solidFill>
                <a:latin typeface="Times New Roman" pitchFamily="18" charset="0"/>
              </a:rPr>
              <a:pPr eaLnBrk="1" hangingPunct="1"/>
              <a:t>8</a:t>
            </a:fld>
            <a:endParaRPr lang="en-US" sz="1200" b="0" dirty="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38040" indent="-283862" eaLnBrk="0" hangingPunct="0">
              <a:defRPr sz="2000" b="1">
                <a:solidFill>
                  <a:schemeClr val="tx1"/>
                </a:solidFill>
                <a:latin typeface="Arial" charset="0"/>
              </a:defRPr>
            </a:lvl2pPr>
            <a:lvl3pPr marL="1135446" indent="-227089" eaLnBrk="0" hangingPunct="0">
              <a:defRPr sz="2000" b="1">
                <a:solidFill>
                  <a:schemeClr val="tx1"/>
                </a:solidFill>
                <a:latin typeface="Arial" charset="0"/>
              </a:defRPr>
            </a:lvl3pPr>
            <a:lvl4pPr marL="1589624" indent="-227089" eaLnBrk="0" hangingPunct="0">
              <a:defRPr sz="2000" b="1">
                <a:solidFill>
                  <a:schemeClr val="tx1"/>
                </a:solidFill>
                <a:latin typeface="Arial" charset="0"/>
              </a:defRPr>
            </a:lvl4pPr>
            <a:lvl5pPr marL="2043802" indent="-227089" eaLnBrk="0" hangingPunct="0">
              <a:defRPr sz="2000" b="1">
                <a:solidFill>
                  <a:schemeClr val="tx1"/>
                </a:solidFill>
                <a:latin typeface="Arial" charset="0"/>
              </a:defRPr>
            </a:lvl5pPr>
            <a:lvl6pPr marL="2497979" indent="-227089" eaLnBrk="0" fontAlgn="base" hangingPunct="0">
              <a:spcBef>
                <a:spcPct val="0"/>
              </a:spcBef>
              <a:spcAft>
                <a:spcPct val="0"/>
              </a:spcAft>
              <a:defRPr sz="2000" b="1">
                <a:solidFill>
                  <a:schemeClr val="tx1"/>
                </a:solidFill>
                <a:latin typeface="Arial" charset="0"/>
              </a:defRPr>
            </a:lvl6pPr>
            <a:lvl7pPr marL="2952158" indent="-227089" eaLnBrk="0" fontAlgn="base" hangingPunct="0">
              <a:spcBef>
                <a:spcPct val="0"/>
              </a:spcBef>
              <a:spcAft>
                <a:spcPct val="0"/>
              </a:spcAft>
              <a:defRPr sz="2000" b="1">
                <a:solidFill>
                  <a:schemeClr val="tx1"/>
                </a:solidFill>
                <a:latin typeface="Arial" charset="0"/>
              </a:defRPr>
            </a:lvl7pPr>
            <a:lvl8pPr marL="3406337" indent="-227089" eaLnBrk="0" fontAlgn="base" hangingPunct="0">
              <a:spcBef>
                <a:spcPct val="0"/>
              </a:spcBef>
              <a:spcAft>
                <a:spcPct val="0"/>
              </a:spcAft>
              <a:defRPr sz="2000" b="1">
                <a:solidFill>
                  <a:schemeClr val="tx1"/>
                </a:solidFill>
                <a:latin typeface="Arial" charset="0"/>
              </a:defRPr>
            </a:lvl8pPr>
            <a:lvl9pPr marL="3860514" indent="-227089" eaLnBrk="0" fontAlgn="base" hangingPunct="0">
              <a:spcBef>
                <a:spcPct val="0"/>
              </a:spcBef>
              <a:spcAft>
                <a:spcPct val="0"/>
              </a:spcAft>
              <a:defRPr sz="2000" b="1">
                <a:solidFill>
                  <a:schemeClr val="tx1"/>
                </a:solidFill>
                <a:latin typeface="Arial" charset="0"/>
              </a:defRPr>
            </a:lvl9pPr>
          </a:lstStyle>
          <a:p>
            <a:pPr defTabSz="908356" eaLnBrk="1" hangingPunct="1"/>
            <a:fld id="{DB00F9D8-1186-4A4F-ABA4-E32B6F4109A3}" type="slidenum">
              <a:rPr lang="en-US" sz="1200" b="0">
                <a:solidFill>
                  <a:srgbClr val="000000"/>
                </a:solidFill>
                <a:latin typeface="Times New Roman" pitchFamily="18" charset="0"/>
              </a:rPr>
              <a:pPr defTabSz="908356" eaLnBrk="1" hangingPunct="1"/>
              <a:t>9</a:t>
            </a:fld>
            <a:endParaRPr lang="en-US" sz="1200" b="0" dirty="0">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b="1" dirty="0" smtClean="0">
                <a:solidFill>
                  <a:srgbClr val="FF0000"/>
                </a:solidFill>
              </a:rPr>
              <a:t>Preliminary Activities </a:t>
            </a:r>
            <a:r>
              <a:rPr lang="en-US" dirty="0" smtClean="0"/>
              <a:t>phase is where a work group defines and provides justification for a PBN procedure/route project.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b="1" dirty="0" smtClean="0">
                <a:solidFill>
                  <a:srgbClr val="FF0000"/>
                </a:solidFill>
              </a:rPr>
              <a:t>Development Work </a:t>
            </a:r>
            <a:r>
              <a:rPr lang="en-US" dirty="0" smtClean="0"/>
              <a:t>phase is to generate a single PBN procedure or a set of PBN procedures and routes that are operationally viable, flyable, and suitable for submission for approval and publication.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b="1" dirty="0" smtClean="0">
                <a:solidFill>
                  <a:srgbClr val="FF0000"/>
                </a:solidFill>
              </a:rPr>
              <a:t>Operational Preparations </a:t>
            </a:r>
            <a:r>
              <a:rPr lang="en-US" dirty="0" smtClean="0"/>
              <a:t>phase of the PBN Implementation Process is to identify any operational items that need to be put in place prior to publishing the procedures or routes.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b="1" dirty="0" smtClean="0">
                <a:solidFill>
                  <a:srgbClr val="FF0000"/>
                </a:solidFill>
              </a:rPr>
              <a:t>Implementation Phase </a:t>
            </a:r>
            <a:r>
              <a:rPr lang="en-US" dirty="0" smtClean="0"/>
              <a:t>of the PBN Implementation Process is when the routes and/or procedures are implemented as designed.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b="1" dirty="0" smtClean="0">
                <a:solidFill>
                  <a:srgbClr val="FF0000"/>
                </a:solidFill>
              </a:rPr>
              <a:t>Implementation Phase </a:t>
            </a:r>
            <a:r>
              <a:rPr lang="en-US" dirty="0" smtClean="0"/>
              <a:t>of the PBN Implementation Process is when the routes and/or procedures are implemented as designed.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170061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Parallel runways separated by 2500 feet or more</a:t>
            </a:r>
          </a:p>
          <a:p>
            <a:pPr lvl="1"/>
            <a:r>
              <a:rPr lang="en-US" dirty="0" smtClean="0"/>
              <a:t>RNAV SIDs lateral path construction must begin at Departure End of Runway (DER)</a:t>
            </a:r>
          </a:p>
          <a:p>
            <a:pPr lvl="1"/>
            <a:r>
              <a:rPr lang="en-US" dirty="0" smtClean="0"/>
              <a:t>This is in Change 3 to JO 7110.65V; graphics are from amended paragraphs 5-8-3 and 5-8-5 </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2788234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PPT template photo_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819620"/>
            <a:ext cx="9144000" cy="4038380"/>
          </a:xfrm>
          <a:prstGeom prst="rect">
            <a:avLst/>
          </a:prstGeom>
        </p:spPr>
      </p:pic>
      <p:sp>
        <p:nvSpPr>
          <p:cNvPr id="63490" name="Rectangle 1026"/>
          <p:cNvSpPr>
            <a:spLocks noGrp="1" noChangeArrowheads="1"/>
          </p:cNvSpPr>
          <p:nvPr>
            <p:ph type="ctrTitle"/>
          </p:nvPr>
        </p:nvSpPr>
        <p:spPr>
          <a:xfrm>
            <a:off x="2059659" y="333559"/>
            <a:ext cx="498316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062834" y="1775009"/>
            <a:ext cx="4951412"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489498" y="3123185"/>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356380" y="5560061"/>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FAA_NG_PPT_SectionTit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962400"/>
            <a:ext cx="8229600" cy="990600"/>
          </a:xfrm>
        </p:spPr>
        <p:txBody>
          <a:bodyPr anchor="t">
            <a:normAutofit/>
          </a:bodyPr>
          <a:lstStyle>
            <a:lvl1pPr algn="l">
              <a:defRPr sz="3200" b="1" i="0" cap="none" baseline="0">
                <a:solidFill>
                  <a:schemeClr val="bg1"/>
                </a:solidFill>
                <a:latin typeface="+mj-lt"/>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953000"/>
            <a:ext cx="8229600" cy="762000"/>
          </a:xfrm>
        </p:spPr>
        <p:txBody>
          <a:bodyPr anchor="t">
            <a:normAutofit/>
          </a:bodyPr>
          <a:lstStyle>
            <a:lvl1pPr marL="0" indent="0">
              <a:buNone/>
              <a:defRPr sz="2000" b="1" i="0">
                <a:solidFill>
                  <a:schemeClr val="tx2">
                    <a:lumMod val="40000"/>
                    <a:lumOff val="60000"/>
                  </a:schemeClr>
                </a:solidFill>
                <a:latin typeface="+mj-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4"/>
          <p:cNvSpPr>
            <a:spLocks noGrp="1"/>
          </p:cNvSpPr>
          <p:nvPr>
            <p:ph type="dt" sz="half" idx="2"/>
          </p:nvPr>
        </p:nvSpPr>
        <p:spPr>
          <a:xfrm>
            <a:off x="152400" y="64928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5/20/2014</a:t>
            </a:r>
            <a:endParaRPr lang="en-US" dirty="0">
              <a:solidFill>
                <a:prstClr val="black"/>
              </a:solidFill>
            </a:endParaRPr>
          </a:p>
        </p:txBody>
      </p:sp>
      <p:sp>
        <p:nvSpPr>
          <p:cNvPr id="7" name="Footer Placeholder 6"/>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8" name="Slide Number Placeholder 7"/>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C9D01A86-1220-4E3B-A76F-2CAE376CD0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8172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3008" y="1066800"/>
            <a:ext cx="4038600" cy="487193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008" y="1066800"/>
            <a:ext cx="4038600" cy="487193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4"/>
          <p:cNvSpPr>
            <a:spLocks noGrp="1"/>
          </p:cNvSpPr>
          <p:nvPr>
            <p:ph type="dt" sz="half" idx="10"/>
          </p:nvPr>
        </p:nvSpPr>
        <p:spPr>
          <a:xfrm>
            <a:off x="152400" y="64928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5/20/2014</a:t>
            </a:r>
            <a:endParaRPr lang="en-US" dirty="0">
              <a:solidFill>
                <a:prstClr val="black"/>
              </a:solidFill>
            </a:endParaRPr>
          </a:p>
        </p:txBody>
      </p:sp>
      <p:sp>
        <p:nvSpPr>
          <p:cNvPr id="10" name="Footer Placeholder 6"/>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11" name="Slide Number Placeholder 7"/>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C9D01A86-1220-4E3B-A76F-2CAE376CD0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8913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4"/>
          <p:cNvSpPr>
            <a:spLocks noGrp="1"/>
          </p:cNvSpPr>
          <p:nvPr>
            <p:ph type="dt" sz="half" idx="2"/>
          </p:nvPr>
        </p:nvSpPr>
        <p:spPr>
          <a:xfrm>
            <a:off x="152400" y="64928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5/20/2014</a:t>
            </a:r>
            <a:endParaRPr lang="en-US" dirty="0">
              <a:solidFill>
                <a:prstClr val="black"/>
              </a:solidFill>
            </a:endParaRPr>
          </a:p>
        </p:txBody>
      </p:sp>
      <p:sp>
        <p:nvSpPr>
          <p:cNvPr id="5" name="Footer Placeholder 6"/>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7"/>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C9D01A86-1220-4E3B-A76F-2CAE376CD0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587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4"/>
          <p:cNvSpPr>
            <a:spLocks noGrp="1"/>
          </p:cNvSpPr>
          <p:nvPr>
            <p:ph type="dt" sz="half" idx="2"/>
          </p:nvPr>
        </p:nvSpPr>
        <p:spPr>
          <a:xfrm>
            <a:off x="152400" y="64928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5/20/2014</a:t>
            </a:r>
            <a:endParaRPr lang="en-US" dirty="0">
              <a:solidFill>
                <a:prstClr val="black"/>
              </a:solidFill>
            </a:endParaRPr>
          </a:p>
        </p:txBody>
      </p:sp>
      <p:sp>
        <p:nvSpPr>
          <p:cNvPr id="4" name="Footer Placeholder 6"/>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5" name="Slide Number Placeholder 7"/>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C9D01A86-1220-4E3B-A76F-2CAE376CD0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755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3" name="Date Placeholder 4"/>
          <p:cNvSpPr>
            <a:spLocks noGrp="1"/>
          </p:cNvSpPr>
          <p:nvPr>
            <p:ph type="dt" sz="half" idx="2"/>
          </p:nvPr>
        </p:nvSpPr>
        <p:spPr>
          <a:xfrm>
            <a:off x="152400" y="64928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5/20/2014</a:t>
            </a:r>
            <a:endParaRPr lang="en-US" dirty="0">
              <a:solidFill>
                <a:prstClr val="black"/>
              </a:solidFill>
            </a:endParaRPr>
          </a:p>
        </p:txBody>
      </p:sp>
      <p:sp>
        <p:nvSpPr>
          <p:cNvPr id="4" name="Footer Placeholder 6"/>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5" name="Slide Number Placeholder 7"/>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C9D01A86-1220-4E3B-A76F-2CAE376CD0EF}" type="slidenum">
              <a:rPr lang="en-US" smtClean="0">
                <a:solidFill>
                  <a:prstClr val="black"/>
                </a:solidFill>
              </a:rPr>
              <a:pPr/>
              <a:t>‹#›</a:t>
            </a:fld>
            <a:endParaRPr lang="en-US" dirty="0">
              <a:solidFill>
                <a:prstClr val="black"/>
              </a:solidFill>
            </a:endParaRPr>
          </a:p>
        </p:txBody>
      </p:sp>
      <p:sp>
        <p:nvSpPr>
          <p:cNvPr id="6" name="Rectangle 5"/>
          <p:cNvSpPr/>
          <p:nvPr userDrawn="1"/>
        </p:nvSpPr>
        <p:spPr>
          <a:xfrm>
            <a:off x="0" y="5486400"/>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buFontTx/>
              <a:buNone/>
            </a:pPr>
            <a:endParaRPr lang="en-US" sz="1800" dirty="0">
              <a:solidFill>
                <a:prstClr val="white"/>
              </a:solidFill>
            </a:endParaRPr>
          </a:p>
        </p:txBody>
      </p:sp>
      <p:sp>
        <p:nvSpPr>
          <p:cNvPr id="7" name="Title 1"/>
          <p:cNvSpPr>
            <a:spLocks noGrp="1"/>
          </p:cNvSpPr>
          <p:nvPr>
            <p:ph type="title"/>
          </p:nvPr>
        </p:nvSpPr>
        <p:spPr>
          <a:xfrm>
            <a:off x="457200" y="0"/>
            <a:ext cx="8229600" cy="10668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4554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Date Placeholder 4"/>
          <p:cNvSpPr>
            <a:spLocks noGrp="1"/>
          </p:cNvSpPr>
          <p:nvPr>
            <p:ph type="dt" sz="half" idx="2"/>
          </p:nvPr>
        </p:nvSpPr>
        <p:spPr>
          <a:xfrm>
            <a:off x="152400" y="64928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5/20/2014</a:t>
            </a:r>
            <a:endParaRPr lang="en-US" dirty="0">
              <a:solidFill>
                <a:prstClr val="black"/>
              </a:solidFill>
            </a:endParaRPr>
          </a:p>
        </p:txBody>
      </p:sp>
      <p:sp>
        <p:nvSpPr>
          <p:cNvPr id="4" name="Footer Placeholder 6"/>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5" name="Slide Number Placeholder 7"/>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C9D01A86-1220-4E3B-A76F-2CAE376CD0EF}" type="slidenum">
              <a:rPr lang="en-US" smtClean="0">
                <a:solidFill>
                  <a:prstClr val="black"/>
                </a:solidFill>
              </a:rPr>
              <a:pPr/>
              <a:t>‹#›</a:t>
            </a:fld>
            <a:endParaRPr lang="en-US" dirty="0">
              <a:solidFill>
                <a:prstClr val="black"/>
              </a:solidFill>
            </a:endParaRPr>
          </a:p>
        </p:txBody>
      </p:sp>
      <p:sp>
        <p:nvSpPr>
          <p:cNvPr id="6" name="Rectangle 5"/>
          <p:cNvSpPr/>
          <p:nvPr userDrawn="1"/>
        </p:nvSpPr>
        <p:spPr>
          <a:xfrm>
            <a:off x="0" y="5486400"/>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buFontTx/>
              <a:buNone/>
            </a:pPr>
            <a:endParaRPr lang="en-US" sz="1800" dirty="0">
              <a:solidFill>
                <a:prstClr val="white"/>
              </a:solidFill>
            </a:endParaRPr>
          </a:p>
        </p:txBody>
      </p:sp>
      <p:sp>
        <p:nvSpPr>
          <p:cNvPr id="7" name="Title 1"/>
          <p:cNvSpPr>
            <a:spLocks noGrp="1"/>
          </p:cNvSpPr>
          <p:nvPr>
            <p:ph type="title"/>
          </p:nvPr>
        </p:nvSpPr>
        <p:spPr>
          <a:xfrm>
            <a:off x="457200" y="0"/>
            <a:ext cx="8229600" cy="533400"/>
          </a:xfrm>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378817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70649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40273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79163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12398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0" name="Rectangle 11"/>
          <p:cNvSpPr>
            <a:spLocks noGrp="1" noChangeArrowheads="1"/>
          </p:cNvSpPr>
          <p:nvPr>
            <p:ph type="sldNum" sz="quarter" idx="4"/>
          </p:nvPr>
        </p:nvSpPr>
        <p:spPr bwMode="auto">
          <a:xfrm>
            <a:off x="7426053" y="6248400"/>
            <a:ext cx="113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35952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62308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54550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48205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76905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52196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FAA_NG_PPT_Tit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600200"/>
            <a:ext cx="7924800" cy="1066800"/>
          </a:xfrm>
        </p:spPr>
        <p:txBody>
          <a:bodyPr anchor="b">
            <a:normAutofit/>
          </a:bodyPr>
          <a:lstStyle>
            <a:lvl1pPr algn="l">
              <a:defRPr sz="3200" b="1">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2667000"/>
            <a:ext cx="7924800" cy="838200"/>
          </a:xfrm>
        </p:spPr>
        <p:txBody>
          <a:bodyPr>
            <a:normAutofit/>
          </a:bodyPr>
          <a:lstStyle>
            <a:lvl1pPr marL="0" indent="0" algn="l">
              <a:buNone/>
              <a:defRPr sz="2000" b="1">
                <a:solidFill>
                  <a:srgbClr val="8EB4E3"/>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4556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a:defRPr sz="2800">
                <a:solidFill>
                  <a:srgbClr val="1737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1" y="1066801"/>
            <a:ext cx="8229600" cy="487203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0"/>
          </p:nvPr>
        </p:nvSpPr>
        <p:spPr/>
        <p:txBody>
          <a:bodyPr/>
          <a:lstStyle/>
          <a:p>
            <a:r>
              <a:rPr lang="en-US" smtClean="0">
                <a:solidFill>
                  <a:prstClr val="black"/>
                </a:solidFill>
              </a:rPr>
              <a:t>5/20/2014</a:t>
            </a:r>
            <a:endParaRPr lang="en-US" dirty="0">
              <a:solidFill>
                <a:prstClr val="black"/>
              </a:solidFill>
            </a:endParaRPr>
          </a:p>
        </p:txBody>
      </p:sp>
      <p:sp>
        <p:nvSpPr>
          <p:cNvPr id="11" name="Footer Placeholder 10"/>
          <p:cNvSpPr>
            <a:spLocks noGrp="1"/>
          </p:cNvSpPr>
          <p:nvPr>
            <p:ph type="ftr" sz="quarter" idx="12"/>
          </p:nvPr>
        </p:nvSpPr>
        <p:spPr/>
        <p:txBody>
          <a:bodyPr/>
          <a:lstStyle/>
          <a:p>
            <a:endParaRPr lang="en-US" dirty="0">
              <a:solidFill>
                <a:prstClr val="black"/>
              </a:solidFill>
            </a:endParaRPr>
          </a:p>
        </p:txBody>
      </p:sp>
      <p:sp>
        <p:nvSpPr>
          <p:cNvPr id="10" name="Slide Number Placeholder 9"/>
          <p:cNvSpPr>
            <a:spLocks noGrp="1"/>
          </p:cNvSpPr>
          <p:nvPr>
            <p:ph type="sldNum" sz="quarter" idx="11"/>
          </p:nvPr>
        </p:nvSpPr>
        <p:spPr/>
        <p:txBody>
          <a:bodyPr/>
          <a:lstStyle/>
          <a:p>
            <a:fld id="{C9D01A86-1220-4E3B-A76F-2CAE376CD0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784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unding and Increm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a:defRPr sz="2800">
                <a:solidFill>
                  <a:srgbClr val="1737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1" y="3124200"/>
            <a:ext cx="8229600" cy="2814638"/>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0"/>
          </p:nvPr>
        </p:nvSpPr>
        <p:spPr/>
        <p:txBody>
          <a:bodyPr/>
          <a:lstStyle/>
          <a:p>
            <a:r>
              <a:rPr lang="en-US" smtClean="0">
                <a:solidFill>
                  <a:prstClr val="black"/>
                </a:solidFill>
              </a:rPr>
              <a:t>5/20/2014</a:t>
            </a:r>
            <a:endParaRPr lang="en-US" dirty="0">
              <a:solidFill>
                <a:prstClr val="black"/>
              </a:solidFill>
            </a:endParaRPr>
          </a:p>
        </p:txBody>
      </p:sp>
      <p:sp>
        <p:nvSpPr>
          <p:cNvPr id="11" name="Footer Placeholder 10"/>
          <p:cNvSpPr>
            <a:spLocks noGrp="1"/>
          </p:cNvSpPr>
          <p:nvPr>
            <p:ph type="ftr" sz="quarter" idx="12"/>
          </p:nvPr>
        </p:nvSpPr>
        <p:spPr/>
        <p:txBody>
          <a:bodyPr/>
          <a:lstStyle/>
          <a:p>
            <a:endParaRPr lang="en-US" dirty="0">
              <a:solidFill>
                <a:prstClr val="black"/>
              </a:solidFill>
            </a:endParaRPr>
          </a:p>
        </p:txBody>
      </p:sp>
      <p:sp>
        <p:nvSpPr>
          <p:cNvPr id="10" name="Slide Number Placeholder 9"/>
          <p:cNvSpPr>
            <a:spLocks noGrp="1"/>
          </p:cNvSpPr>
          <p:nvPr>
            <p:ph type="sldNum" sz="quarter" idx="11"/>
          </p:nvPr>
        </p:nvSpPr>
        <p:spPr/>
        <p:txBody>
          <a:bodyPr/>
          <a:lstStyle/>
          <a:p>
            <a:fld id="{C9D01A86-1220-4E3B-A76F-2CAE376CD0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637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3.jpe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6053" y="6248400"/>
            <a:ext cx="113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310456"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5310456"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
        <p:nvSpPr>
          <p:cNvPr id="13" name="Rectangle 11"/>
          <p:cNvSpPr txBox="1">
            <a:spLocks noChangeArrowheads="1"/>
          </p:cNvSpPr>
          <p:nvPr userDrawn="1"/>
        </p:nvSpPr>
        <p:spPr bwMode="auto">
          <a:xfrm>
            <a:off x="7426053" y="6248400"/>
            <a:ext cx="113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FontTx/>
              <a:buNone/>
              <a:defRPr sz="1400" b="0" i="0" kern="1200">
                <a:solidFill>
                  <a:schemeClr val="bg1">
                    <a:lumMod val="65000"/>
                  </a:schemeClr>
                </a:solidFill>
                <a:latin typeface="Helvetica Neue Medium"/>
                <a:ea typeface="+mn-ea"/>
                <a:cs typeface="Helvetica Neue Medium"/>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74438B1A-AF1B-4C8B-993E-1BADE62A2451}" type="slidenum">
              <a:rPr lang="en-US" b="0" i="0" smtClean="0">
                <a:solidFill>
                  <a:srgbClr val="211E75"/>
                </a:solidFill>
                <a:latin typeface="Helvetica Neue Medium"/>
                <a:cs typeface="Helvetica Neue Medium"/>
              </a:rPr>
              <a:pPr/>
              <a:t>‹#›</a:t>
            </a:fld>
            <a:endParaRPr lang="en-US" b="0" i="0" dirty="0">
              <a:solidFill>
                <a:srgbClr val="211E75"/>
              </a:solidFill>
              <a:latin typeface="Helvetica Neue Medium"/>
              <a:cs typeface="Helvetica Neue Medium"/>
            </a:endParaRP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68313" y="1066800"/>
            <a:ext cx="8229600" cy="487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Date Placeholder 4"/>
          <p:cNvSpPr>
            <a:spLocks noGrp="1"/>
          </p:cNvSpPr>
          <p:nvPr>
            <p:ph type="dt" sz="half" idx="2"/>
          </p:nvPr>
        </p:nvSpPr>
        <p:spPr>
          <a:xfrm>
            <a:off x="152400" y="6492875"/>
            <a:ext cx="2133600" cy="365125"/>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buFontTx/>
              <a:buNone/>
            </a:pPr>
            <a:r>
              <a:rPr lang="en-US" smtClean="0">
                <a:solidFill>
                  <a:prstClr val="black"/>
                </a:solidFill>
                <a:latin typeface="Calibri"/>
              </a:rPr>
              <a:t>5/20/2014</a:t>
            </a:r>
            <a:endParaRPr lang="en-US" dirty="0">
              <a:solidFill>
                <a:prstClr val="black"/>
              </a:solidFill>
              <a:latin typeface="Calibri"/>
            </a:endParaRPr>
          </a:p>
        </p:txBody>
      </p:sp>
      <p:sp>
        <p:nvSpPr>
          <p:cNvPr id="8" name="Slide Number Placeholder 7"/>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pPr fontAlgn="auto">
              <a:spcBef>
                <a:spcPts val="0"/>
              </a:spcBef>
              <a:spcAft>
                <a:spcPts val="0"/>
              </a:spcAft>
              <a:buFontTx/>
              <a:buNone/>
            </a:pPr>
            <a:fld id="{C9D01A86-1220-4E3B-A76F-2CAE376CD0EF}" type="slidenum">
              <a:rPr lang="en-US" smtClean="0">
                <a:solidFill>
                  <a:prstClr val="black"/>
                </a:solidFill>
                <a:latin typeface="Calibri"/>
              </a:rPr>
              <a:pPr fontAlgn="auto">
                <a:spcBef>
                  <a:spcPts val="0"/>
                </a:spcBef>
                <a:spcAft>
                  <a:spcPts val="0"/>
                </a:spcAft>
                <a:buFontTx/>
                <a:buNone/>
              </a:pPr>
              <a:t>‹#›</a:t>
            </a:fld>
            <a:endParaRPr lang="en-US" dirty="0">
              <a:solidFill>
                <a:prstClr val="black"/>
              </a:solidFill>
              <a:latin typeface="Calibri"/>
            </a:endParaRPr>
          </a:p>
        </p:txBody>
      </p:sp>
      <p:sp>
        <p:nvSpPr>
          <p:cNvPr id="7" name="Footer Placeholder 6"/>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a:defRPr sz="1200">
                <a:solidFill>
                  <a:schemeClr val="tx1"/>
                </a:solidFill>
              </a:defRPr>
            </a:lvl1pPr>
          </a:lstStyle>
          <a:p>
            <a:pPr fontAlgn="auto">
              <a:spcBef>
                <a:spcPts val="0"/>
              </a:spcBef>
              <a:spcAft>
                <a:spcPts val="0"/>
              </a:spcAft>
              <a:buFontTx/>
              <a:buNone/>
            </a:pPr>
            <a:endParaRPr lang="en-US" dirty="0">
              <a:solidFill>
                <a:prstClr val="black"/>
              </a:solidFill>
              <a:latin typeface="Calibri"/>
            </a:endParaRPr>
          </a:p>
        </p:txBody>
      </p:sp>
    </p:spTree>
    <p:extLst>
      <p:ext uri="{BB962C8B-B14F-4D97-AF65-F5344CB8AC3E}">
        <p14:creationId xmlns:p14="http://schemas.microsoft.com/office/powerpoint/2010/main" val="14196424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hdr="0" ftr="0" dt="0"/>
  <p:txStyles>
    <p:titleStyle>
      <a:lvl1pPr algn="ctr" defTabSz="457200" rtl="0" eaLnBrk="0" fontAlgn="base" hangingPunct="0">
        <a:spcBef>
          <a:spcPct val="0"/>
        </a:spcBef>
        <a:spcAft>
          <a:spcPct val="0"/>
        </a:spcAft>
        <a:defRPr sz="2800" b="1" kern="1200">
          <a:solidFill>
            <a:srgbClr val="17375E"/>
          </a:solidFill>
          <a:latin typeface="+mj-lt"/>
          <a:ea typeface="+mj-ea"/>
          <a:cs typeface="Arial"/>
        </a:defRPr>
      </a:lvl1pPr>
      <a:lvl2pPr algn="ctr" defTabSz="457200" rtl="0" eaLnBrk="0" fontAlgn="base" hangingPunct="0">
        <a:spcBef>
          <a:spcPct val="0"/>
        </a:spcBef>
        <a:spcAft>
          <a:spcPct val="0"/>
        </a:spcAft>
        <a:defRPr sz="3200" b="1">
          <a:solidFill>
            <a:srgbClr val="17375E"/>
          </a:solidFill>
          <a:latin typeface="Arial" charset="0"/>
          <a:cs typeface="Arial" charset="0"/>
        </a:defRPr>
      </a:lvl2pPr>
      <a:lvl3pPr algn="ctr" defTabSz="457200" rtl="0" eaLnBrk="0" fontAlgn="base" hangingPunct="0">
        <a:spcBef>
          <a:spcPct val="0"/>
        </a:spcBef>
        <a:spcAft>
          <a:spcPct val="0"/>
        </a:spcAft>
        <a:defRPr sz="3200" b="1">
          <a:solidFill>
            <a:srgbClr val="17375E"/>
          </a:solidFill>
          <a:latin typeface="Arial" charset="0"/>
          <a:cs typeface="Arial" charset="0"/>
        </a:defRPr>
      </a:lvl3pPr>
      <a:lvl4pPr algn="ctr" defTabSz="457200" rtl="0" eaLnBrk="0" fontAlgn="base" hangingPunct="0">
        <a:spcBef>
          <a:spcPct val="0"/>
        </a:spcBef>
        <a:spcAft>
          <a:spcPct val="0"/>
        </a:spcAft>
        <a:defRPr sz="3200" b="1">
          <a:solidFill>
            <a:srgbClr val="17375E"/>
          </a:solidFill>
          <a:latin typeface="Arial" charset="0"/>
          <a:cs typeface="Arial" charset="0"/>
        </a:defRPr>
      </a:lvl4pPr>
      <a:lvl5pPr algn="ctr" defTabSz="457200" rtl="0" eaLnBrk="0" fontAlgn="base" hangingPunct="0">
        <a:spcBef>
          <a:spcPct val="0"/>
        </a:spcBef>
        <a:spcAft>
          <a:spcPct val="0"/>
        </a:spcAft>
        <a:defRPr sz="3200" b="1">
          <a:solidFill>
            <a:srgbClr val="17375E"/>
          </a:solidFill>
          <a:latin typeface="Arial" charset="0"/>
          <a:cs typeface="Arial" charset="0"/>
        </a:defRPr>
      </a:lvl5pPr>
      <a:lvl6pPr marL="457200" algn="ctr" defTabSz="457200" rtl="0" eaLnBrk="1" fontAlgn="base" hangingPunct="1">
        <a:spcBef>
          <a:spcPct val="0"/>
        </a:spcBef>
        <a:spcAft>
          <a:spcPct val="0"/>
        </a:spcAft>
        <a:defRPr sz="3600" b="1">
          <a:solidFill>
            <a:srgbClr val="17375E"/>
          </a:solidFill>
          <a:latin typeface="Arial" charset="0"/>
          <a:cs typeface="Arial" charset="0"/>
        </a:defRPr>
      </a:lvl6pPr>
      <a:lvl7pPr marL="914400" algn="ctr" defTabSz="457200" rtl="0" eaLnBrk="1" fontAlgn="base" hangingPunct="1">
        <a:spcBef>
          <a:spcPct val="0"/>
        </a:spcBef>
        <a:spcAft>
          <a:spcPct val="0"/>
        </a:spcAft>
        <a:defRPr sz="3600" b="1">
          <a:solidFill>
            <a:srgbClr val="17375E"/>
          </a:solidFill>
          <a:latin typeface="Arial" charset="0"/>
          <a:cs typeface="Arial" charset="0"/>
        </a:defRPr>
      </a:lvl7pPr>
      <a:lvl8pPr marL="1371600" algn="ctr" defTabSz="457200" rtl="0" eaLnBrk="1" fontAlgn="base" hangingPunct="1">
        <a:spcBef>
          <a:spcPct val="0"/>
        </a:spcBef>
        <a:spcAft>
          <a:spcPct val="0"/>
        </a:spcAft>
        <a:defRPr sz="3600" b="1">
          <a:solidFill>
            <a:srgbClr val="17375E"/>
          </a:solidFill>
          <a:latin typeface="Arial" charset="0"/>
          <a:cs typeface="Arial" charset="0"/>
        </a:defRPr>
      </a:lvl8pPr>
      <a:lvl9pPr marL="1828800" algn="ctr" defTabSz="457200" rtl="0" eaLnBrk="1" fontAlgn="base" hangingPunct="1">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pitchFamily="34" charset="0"/>
        <a:buChar char="•"/>
        <a:defRPr sz="2000" kern="1200">
          <a:solidFill>
            <a:schemeClr val="tx1"/>
          </a:solidFill>
          <a:latin typeface="+mn-lt"/>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1800" kern="1200">
          <a:solidFill>
            <a:schemeClr val="tx1"/>
          </a:solidFill>
          <a:latin typeface="+mn-lt"/>
          <a:ea typeface="+mn-ea"/>
          <a:cs typeface="Arial"/>
        </a:defRPr>
      </a:lvl2pPr>
      <a:lvl3pPr marL="1143000" indent="-228600" algn="l" defTabSz="457200" rtl="0" eaLnBrk="0" fontAlgn="base" hangingPunct="0">
        <a:spcBef>
          <a:spcPct val="20000"/>
        </a:spcBef>
        <a:spcAft>
          <a:spcPct val="0"/>
        </a:spcAft>
        <a:buClr>
          <a:srgbClr val="9BBB59"/>
        </a:buClr>
        <a:buFont typeface="Arial" pitchFamily="34" charset="0"/>
        <a:buChar char="•"/>
        <a:defRPr sz="1600" kern="1200">
          <a:solidFill>
            <a:schemeClr val="tx1"/>
          </a:solidFill>
          <a:latin typeface="+mn-lt"/>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sz="1400" kern="1200">
          <a:solidFill>
            <a:schemeClr val="tx1"/>
          </a:solidFill>
          <a:latin typeface="+mn-lt"/>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pitchFamily="34" charset="0"/>
        <a:buChar char="»"/>
        <a:defRPr sz="1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12"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dirty="0" smtClean="0"/>
              <a:t>Performance Based Navigation in USA</a:t>
            </a:r>
            <a:endParaRPr lang="en-US" dirty="0"/>
          </a:p>
        </p:txBody>
      </p:sp>
      <p:sp>
        <p:nvSpPr>
          <p:cNvPr id="32780" name="Rectangle 12"/>
          <p:cNvSpPr>
            <a:spLocks noGrp="1" noChangeArrowheads="1"/>
          </p:cNvSpPr>
          <p:nvPr>
            <p:ph type="subTitle" idx="1"/>
          </p:nvPr>
        </p:nvSpPr>
        <p:spPr/>
        <p:txBody>
          <a:bodyPr/>
          <a:lstStyle/>
          <a:p>
            <a:r>
              <a:rPr lang="en-US" dirty="0" smtClean="0"/>
              <a:t>Program Status and Processes</a:t>
            </a:r>
            <a:r>
              <a:rPr lang="en-US" dirty="0" smtClean="0">
                <a:solidFill>
                  <a:schemeClr val="tx1"/>
                </a:solidFill>
              </a:rPr>
              <a:t> </a:t>
            </a:r>
            <a:endParaRPr lang="en-US" dirty="0">
              <a:solidFill>
                <a:schemeClr val="tx1"/>
              </a:solidFill>
            </a:endParaRPr>
          </a:p>
        </p:txBody>
      </p:sp>
      <p:sp>
        <p:nvSpPr>
          <p:cNvPr id="32785" name="Text Box 17"/>
          <p:cNvSpPr txBox="1">
            <a:spLocks noChangeArrowheads="1"/>
          </p:cNvSpPr>
          <p:nvPr/>
        </p:nvSpPr>
        <p:spPr bwMode="auto">
          <a:xfrm>
            <a:off x="1895505" y="3034240"/>
            <a:ext cx="44791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smtClean="0"/>
              <a:t>ICAO Asia and Pacific Region Performance Based Navigation (PBN) Seminar</a:t>
            </a:r>
            <a:endParaRPr lang="en-US" sz="1600" dirty="0"/>
          </a:p>
        </p:txBody>
      </p:sp>
      <p:sp>
        <p:nvSpPr>
          <p:cNvPr id="32786" name="Text Box 18"/>
          <p:cNvSpPr txBox="1">
            <a:spLocks noChangeArrowheads="1"/>
          </p:cNvSpPr>
          <p:nvPr/>
        </p:nvSpPr>
        <p:spPr bwMode="auto">
          <a:xfrm>
            <a:off x="938617" y="3528551"/>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Nick Tallman</a:t>
            </a:r>
            <a:endParaRPr lang="en-US" sz="1600" dirty="0"/>
          </a:p>
        </p:txBody>
      </p:sp>
      <p:sp>
        <p:nvSpPr>
          <p:cNvPr id="32787" name="Text Box 19"/>
          <p:cNvSpPr txBox="1">
            <a:spLocks noChangeArrowheads="1"/>
          </p:cNvSpPr>
          <p:nvPr/>
        </p:nvSpPr>
        <p:spPr bwMode="auto">
          <a:xfrm>
            <a:off x="1141441" y="3877484"/>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8-10 June 2015</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Implementation Process</a:t>
            </a:r>
            <a:endParaRPr lang="en-US" dirty="0"/>
          </a:p>
        </p:txBody>
      </p:sp>
      <p:sp>
        <p:nvSpPr>
          <p:cNvPr id="3" name="Content Placeholder 2"/>
          <p:cNvSpPr>
            <a:spLocks noGrp="1"/>
          </p:cNvSpPr>
          <p:nvPr>
            <p:ph idx="1"/>
          </p:nvPr>
        </p:nvSpPr>
        <p:spPr>
          <a:xfrm>
            <a:off x="546892" y="1107532"/>
            <a:ext cx="8050213" cy="4391025"/>
          </a:xfrm>
        </p:spPr>
        <p:txBody>
          <a:bodyPr/>
          <a:lstStyle/>
          <a:p>
            <a:r>
              <a:rPr lang="en-US" dirty="0" smtClean="0"/>
              <a:t>FAA Order 7110.41 established a five-phase standardized implementation process</a:t>
            </a:r>
          </a:p>
          <a:p>
            <a:r>
              <a:rPr lang="en-US" dirty="0" smtClean="0"/>
              <a:t>Applies to most PBN procedures and routes</a:t>
            </a:r>
          </a:p>
          <a:p>
            <a:r>
              <a:rPr lang="en-US" dirty="0" smtClean="0"/>
              <a:t>Does not apply to RNAV (GPS) approaches and other national programs</a:t>
            </a:r>
          </a:p>
          <a:p>
            <a:endParaRPr lang="en-US" dirty="0" smtClean="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 y="3499303"/>
            <a:ext cx="86010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35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22203" y="-36513"/>
            <a:ext cx="9170988" cy="691197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nSpc>
                <a:spcPct val="80000"/>
              </a:lnSpc>
              <a:spcBef>
                <a:spcPct val="50000"/>
              </a:spcBef>
              <a:buFontTx/>
              <a:buChar char="•"/>
            </a:pPr>
            <a:endParaRPr lang="en-US" sz="2000" b="1">
              <a:solidFill>
                <a:schemeClr val="bg1"/>
              </a:solidFill>
            </a:endParaRPr>
          </a:p>
        </p:txBody>
      </p:sp>
      <p:sp>
        <p:nvSpPr>
          <p:cNvPr id="4099" name="Content Placeholder 2"/>
          <p:cNvSpPr>
            <a:spLocks noGrp="1"/>
          </p:cNvSpPr>
          <p:nvPr>
            <p:ph idx="1"/>
          </p:nvPr>
        </p:nvSpPr>
        <p:spPr>
          <a:xfrm>
            <a:off x="317500" y="973138"/>
            <a:ext cx="8380413" cy="5040312"/>
          </a:xfrm>
        </p:spPr>
        <p:txBody>
          <a:bodyPr/>
          <a:lstStyle/>
          <a:p>
            <a:pPr eaLnBrk="1" hangingPunct="1">
              <a:spcBef>
                <a:spcPts val="338"/>
              </a:spcBef>
              <a:defRPr/>
            </a:pPr>
            <a:r>
              <a:rPr lang="en-US" sz="2000" dirty="0">
                <a:solidFill>
                  <a:srgbClr val="003399"/>
                </a:solidFill>
                <a:latin typeface="+mj-lt"/>
                <a:ea typeface="+mj-ea"/>
                <a:cs typeface="+mj-cs"/>
              </a:rPr>
              <a:t>Equivalent Lateral Spacing </a:t>
            </a:r>
            <a:r>
              <a:rPr lang="en-US" sz="2000" dirty="0" smtClean="0">
                <a:solidFill>
                  <a:srgbClr val="003399"/>
                </a:solidFill>
                <a:latin typeface="+mj-lt"/>
                <a:ea typeface="+mj-ea"/>
                <a:cs typeface="+mj-cs"/>
              </a:rPr>
              <a:t>Operation (ELSO) Standard</a:t>
            </a:r>
            <a:endParaRPr lang="en-US" sz="2400" dirty="0">
              <a:solidFill>
                <a:srgbClr val="003399"/>
              </a:solidFill>
              <a:latin typeface="+mj-lt"/>
              <a:ea typeface="+mj-ea"/>
              <a:cs typeface="+mj-cs"/>
            </a:endParaRPr>
          </a:p>
          <a:p>
            <a:pPr marL="548640" lvl="1" eaLnBrk="1" hangingPunct="1">
              <a:spcBef>
                <a:spcPts val="600"/>
              </a:spcBef>
              <a:spcAft>
                <a:spcPts val="600"/>
              </a:spcAft>
              <a:buFont typeface="Arial" pitchFamily="34" charset="0"/>
              <a:buChar char="•"/>
              <a:defRPr/>
            </a:pPr>
            <a:r>
              <a:rPr lang="en-US" sz="1800" dirty="0" smtClean="0">
                <a:solidFill>
                  <a:srgbClr val="003399"/>
                </a:solidFill>
                <a:latin typeface="+mj-lt"/>
                <a:ea typeface="+mj-ea"/>
                <a:cs typeface="+mj-cs"/>
              </a:rPr>
              <a:t>Capitalizes </a:t>
            </a:r>
            <a:r>
              <a:rPr lang="en-US" sz="1800" dirty="0">
                <a:solidFill>
                  <a:srgbClr val="003399"/>
                </a:solidFill>
                <a:latin typeface="+mj-lt"/>
                <a:ea typeface="+mj-ea"/>
                <a:cs typeface="+mj-cs"/>
              </a:rPr>
              <a:t>on improved navigational precision of </a:t>
            </a:r>
            <a:r>
              <a:rPr lang="en-US" sz="1800" dirty="0" smtClean="0">
                <a:solidFill>
                  <a:srgbClr val="003399"/>
                </a:solidFill>
                <a:latin typeface="+mj-lt"/>
                <a:ea typeface="+mj-ea"/>
                <a:cs typeface="+mj-cs"/>
              </a:rPr>
              <a:t>PBN </a:t>
            </a:r>
            <a:r>
              <a:rPr lang="en-US" sz="1800" dirty="0">
                <a:solidFill>
                  <a:srgbClr val="003399"/>
                </a:solidFill>
                <a:latin typeface="+mj-lt"/>
                <a:ea typeface="+mj-ea"/>
                <a:cs typeface="+mj-cs"/>
              </a:rPr>
              <a:t>operations</a:t>
            </a:r>
          </a:p>
          <a:p>
            <a:pPr marL="548640" lvl="1" eaLnBrk="1" hangingPunct="1">
              <a:spcBef>
                <a:spcPts val="600"/>
              </a:spcBef>
              <a:buFont typeface="Arial" pitchFamily="34" charset="0"/>
              <a:buChar char="•"/>
              <a:defRPr/>
            </a:pPr>
            <a:r>
              <a:rPr lang="en-US" sz="1800" dirty="0">
                <a:solidFill>
                  <a:srgbClr val="003399"/>
                </a:solidFill>
                <a:latin typeface="+mj-lt"/>
                <a:ea typeface="+mj-ea"/>
                <a:cs typeface="+mj-cs"/>
              </a:rPr>
              <a:t>Enables reduced-divergence departure </a:t>
            </a:r>
            <a:r>
              <a:rPr lang="en-US" sz="1800" dirty="0" smtClean="0">
                <a:solidFill>
                  <a:srgbClr val="003399"/>
                </a:solidFill>
                <a:latin typeface="+mj-lt"/>
                <a:ea typeface="+mj-ea"/>
                <a:cs typeface="+mj-cs"/>
              </a:rPr>
              <a:t>operations (surveillance required)</a:t>
            </a:r>
            <a:endParaRPr lang="en-US" sz="1800" dirty="0">
              <a:solidFill>
                <a:srgbClr val="003399"/>
              </a:solidFill>
              <a:latin typeface="+mj-lt"/>
              <a:ea typeface="+mj-ea"/>
              <a:cs typeface="+mj-cs"/>
            </a:endParaRPr>
          </a:p>
        </p:txBody>
      </p:sp>
      <p:grpSp>
        <p:nvGrpSpPr>
          <p:cNvPr id="8" name="Group 7"/>
          <p:cNvGrpSpPr>
            <a:grpSpLocks/>
          </p:cNvGrpSpPr>
          <p:nvPr/>
        </p:nvGrpSpPr>
        <p:grpSpPr bwMode="auto">
          <a:xfrm>
            <a:off x="2016125" y="3100388"/>
            <a:ext cx="1447800" cy="892175"/>
            <a:chOff x="6439134" y="4254629"/>
            <a:chExt cx="1448588" cy="892190"/>
          </a:xfrm>
        </p:grpSpPr>
        <p:sp>
          <p:nvSpPr>
            <p:cNvPr id="9" name="Rectangle 8"/>
            <p:cNvSpPr/>
            <p:nvPr/>
          </p:nvSpPr>
          <p:spPr bwMode="auto">
            <a:xfrm>
              <a:off x="6439134" y="4254629"/>
              <a:ext cx="1438763" cy="180976"/>
            </a:xfrm>
            <a:prstGeom prst="rect">
              <a:avLst/>
            </a:prstGeom>
            <a:gradFill>
              <a:gsLst>
                <a:gs pos="51000">
                  <a:srgbClr val="0000FF">
                    <a:alpha val="80000"/>
                  </a:srgbClr>
                </a:gs>
                <a:gs pos="0">
                  <a:schemeClr val="bg1"/>
                </a:gs>
                <a:gs pos="100000">
                  <a:schemeClr val="bg1"/>
                </a:gs>
              </a:gsLst>
              <a:lin ang="5400000" scaled="0"/>
            </a:gradFill>
            <a:ln w="12700" cap="flat" cmpd="sng" algn="ctr">
              <a:noFill/>
              <a:prstDash val="solid"/>
              <a:round/>
              <a:headEnd type="none" w="med" len="med"/>
              <a:tailEnd type="none" w="med" len="med"/>
            </a:ln>
            <a:effectLst/>
          </p:spPr>
          <p:txBody>
            <a:bodyPr wrap="none" anchor="ctr"/>
            <a:lstStyle/>
            <a:p>
              <a:pPr>
                <a:spcBef>
                  <a:spcPct val="50000"/>
                </a:spcBef>
                <a:buFontTx/>
                <a:buChar char="•"/>
                <a:defRPr/>
              </a:pPr>
              <a:endParaRPr lang="en-US">
                <a:cs typeface="+mn-cs"/>
              </a:endParaRPr>
            </a:p>
          </p:txBody>
        </p:sp>
        <p:sp>
          <p:nvSpPr>
            <p:cNvPr id="10" name="Rectangle 9"/>
            <p:cNvSpPr/>
            <p:nvPr/>
          </p:nvSpPr>
          <p:spPr bwMode="auto">
            <a:xfrm rot="900000">
              <a:off x="6448959" y="4965843"/>
              <a:ext cx="1438763" cy="180976"/>
            </a:xfrm>
            <a:prstGeom prst="rect">
              <a:avLst/>
            </a:prstGeom>
            <a:gradFill>
              <a:gsLst>
                <a:gs pos="51000">
                  <a:srgbClr val="0000FF">
                    <a:alpha val="80000"/>
                  </a:srgbClr>
                </a:gs>
                <a:gs pos="0">
                  <a:schemeClr val="bg1"/>
                </a:gs>
                <a:gs pos="100000">
                  <a:schemeClr val="bg1"/>
                </a:gs>
              </a:gsLst>
              <a:lin ang="5400000" scaled="0"/>
            </a:gradFill>
            <a:ln w="12700" cap="flat" cmpd="sng" algn="ctr">
              <a:noFill/>
              <a:prstDash val="solid"/>
              <a:round/>
              <a:headEnd type="none" w="med" len="med"/>
              <a:tailEnd type="none" w="med" len="med"/>
            </a:ln>
            <a:effectLst/>
          </p:spPr>
          <p:txBody>
            <a:bodyPr wrap="none" anchor="ctr"/>
            <a:lstStyle/>
            <a:p>
              <a:pPr>
                <a:spcBef>
                  <a:spcPct val="50000"/>
                </a:spcBef>
                <a:buFontTx/>
                <a:buChar char="•"/>
                <a:defRPr/>
              </a:pPr>
              <a:endParaRPr lang="en-US">
                <a:cs typeface="+mn-cs"/>
              </a:endParaRPr>
            </a:p>
          </p:txBody>
        </p:sp>
      </p:grpSp>
      <p:grpSp>
        <p:nvGrpSpPr>
          <p:cNvPr id="11" name="Group 10"/>
          <p:cNvGrpSpPr>
            <a:grpSpLocks/>
          </p:cNvGrpSpPr>
          <p:nvPr/>
        </p:nvGrpSpPr>
        <p:grpSpPr bwMode="auto">
          <a:xfrm>
            <a:off x="1916113" y="2911475"/>
            <a:ext cx="1552575" cy="1249363"/>
            <a:chOff x="6338504" y="4068858"/>
            <a:chExt cx="1552306" cy="1249714"/>
          </a:xfrm>
        </p:grpSpPr>
        <p:pic>
          <p:nvPicPr>
            <p:cNvPr id="14387" name="Picture 11" descr="Blend O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00000">
              <a:off x="6353871" y="4766054"/>
              <a:ext cx="1536939" cy="55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2" descr="Blend O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8504" y="4068858"/>
              <a:ext cx="1536939" cy="55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1112840" y="3076576"/>
            <a:ext cx="3848097" cy="1384462"/>
            <a:chOff x="5535613" y="4233862"/>
            <a:chExt cx="3847591" cy="1385514"/>
          </a:xfrm>
        </p:grpSpPr>
        <p:cxnSp>
          <p:nvCxnSpPr>
            <p:cNvPr id="14378" name="Straight Connector 14"/>
            <p:cNvCxnSpPr>
              <a:cxnSpLocks noChangeShapeType="1"/>
              <a:stCxn id="14379" idx="3"/>
            </p:cNvCxnSpPr>
            <p:nvPr/>
          </p:nvCxnSpPr>
          <p:spPr bwMode="auto">
            <a:xfrm>
              <a:off x="6486525" y="4343400"/>
              <a:ext cx="1370734" cy="0"/>
            </a:xfrm>
            <a:prstGeom prst="line">
              <a:avLst/>
            </a:prstGeom>
            <a:noFill/>
            <a:ln w="15875" algn="ctr">
              <a:solidFill>
                <a:schemeClr val="bg1"/>
              </a:solidFill>
              <a:prstDash val="dash"/>
              <a:round/>
              <a:headEnd/>
              <a:tailEnd/>
            </a:ln>
            <a:extLst>
              <a:ext uri="{909E8E84-426E-40DD-AFC4-6F175D3DCCD1}">
                <a14:hiddenFill xmlns:a14="http://schemas.microsoft.com/office/drawing/2010/main">
                  <a:noFill/>
                </a14:hiddenFill>
              </a:ext>
            </a:extLst>
          </p:spPr>
        </p:cxnSp>
        <p:pic>
          <p:nvPicPr>
            <p:cNvPr id="143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4270375"/>
              <a:ext cx="9509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4380" name="Straight Connector 16"/>
            <p:cNvCxnSpPr>
              <a:cxnSpLocks noChangeShapeType="1"/>
            </p:cNvCxnSpPr>
            <p:nvPr/>
          </p:nvCxnSpPr>
          <p:spPr bwMode="auto">
            <a:xfrm rot="900000">
              <a:off x="6477000" y="5057775"/>
              <a:ext cx="1370734" cy="0"/>
            </a:xfrm>
            <a:prstGeom prst="line">
              <a:avLst/>
            </a:prstGeom>
            <a:noFill/>
            <a:ln w="15875"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8" name="Straight Connector 17"/>
            <p:cNvCxnSpPr/>
            <p:nvPr/>
          </p:nvCxnSpPr>
          <p:spPr bwMode="auto">
            <a:xfrm>
              <a:off x="6505448" y="4886821"/>
              <a:ext cx="1369833" cy="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p:spPr>
        </p:cxnSp>
        <p:sp>
          <p:nvSpPr>
            <p:cNvPr id="19" name="Arc 18"/>
            <p:cNvSpPr/>
            <p:nvPr/>
          </p:nvSpPr>
          <p:spPr bwMode="auto">
            <a:xfrm rot="3347434">
              <a:off x="7482231" y="4827423"/>
              <a:ext cx="440072" cy="403172"/>
            </a:xfrm>
            <a:prstGeom prst="arc">
              <a:avLst/>
            </a:prstGeom>
            <a:noFill/>
            <a:ln w="12700" cap="flat" cmpd="sng" algn="ctr">
              <a:solidFill>
                <a:schemeClr val="tx1"/>
              </a:solidFill>
              <a:prstDash val="solid"/>
              <a:round/>
              <a:headEnd type="triangle" w="sm" len="sm"/>
              <a:tailEnd type="triangle" w="sm" len="sm"/>
            </a:ln>
            <a:effectLst/>
          </p:spPr>
          <p:txBody>
            <a:bodyPr wrap="none" anchor="ctr"/>
            <a:lstStyle/>
            <a:p>
              <a:pPr>
                <a:spcBef>
                  <a:spcPct val="50000"/>
                </a:spcBef>
                <a:buFontTx/>
                <a:buChar char="•"/>
                <a:defRPr/>
              </a:pPr>
              <a:endParaRPr lang="en-US">
                <a:cs typeface="+mn-cs"/>
              </a:endParaRPr>
            </a:p>
          </p:txBody>
        </p:sp>
        <p:sp>
          <p:nvSpPr>
            <p:cNvPr id="14383" name="TextBox 19"/>
            <p:cNvSpPr txBox="1">
              <a:spLocks noChangeArrowheads="1"/>
            </p:cNvSpPr>
            <p:nvPr/>
          </p:nvSpPr>
          <p:spPr bwMode="auto">
            <a:xfrm>
              <a:off x="8003848" y="4880151"/>
              <a:ext cx="1379356" cy="7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None/>
              </a:pPr>
              <a:r>
                <a:rPr lang="en-US" sz="1400" dirty="0" smtClean="0"/>
                <a:t>Conventional 15-degree    </a:t>
              </a:r>
              <a:r>
                <a:rPr lang="en-US" sz="1400" dirty="0"/>
                <a:t>divergence </a:t>
              </a:r>
            </a:p>
          </p:txBody>
        </p:sp>
        <p:pic>
          <p:nvPicPr>
            <p:cNvPr id="143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051" y="4233862"/>
              <a:ext cx="2778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4813300"/>
              <a:ext cx="9509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20000">
              <a:off x="6484298" y="4795837"/>
              <a:ext cx="2778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4" name="TextBox 23"/>
          <p:cNvSpPr txBox="1">
            <a:spLocks noChangeArrowheads="1"/>
          </p:cNvSpPr>
          <p:nvPr/>
        </p:nvSpPr>
        <p:spPr bwMode="auto">
          <a:xfrm>
            <a:off x="1431925" y="3340100"/>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FontTx/>
              <a:buChar char="•"/>
            </a:pPr>
            <a:r>
              <a:rPr lang="en-US" sz="1400">
                <a:solidFill>
                  <a:srgbClr val="CC9900"/>
                </a:solidFill>
              </a:rPr>
              <a:t>Conventional</a:t>
            </a:r>
          </a:p>
        </p:txBody>
      </p:sp>
      <p:sp>
        <p:nvSpPr>
          <p:cNvPr id="25" name="TextBox 24"/>
          <p:cNvSpPr txBox="1">
            <a:spLocks noChangeArrowheads="1"/>
          </p:cNvSpPr>
          <p:nvPr/>
        </p:nvSpPr>
        <p:spPr bwMode="auto">
          <a:xfrm>
            <a:off x="2500313" y="3351213"/>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FontTx/>
              <a:buChar char="•"/>
            </a:pPr>
            <a:r>
              <a:rPr lang="en-US" sz="1400" dirty="0">
                <a:solidFill>
                  <a:srgbClr val="0000FF"/>
                </a:solidFill>
              </a:rPr>
              <a:t>PBN</a:t>
            </a:r>
          </a:p>
        </p:txBody>
      </p:sp>
      <p:sp>
        <p:nvSpPr>
          <p:cNvPr id="26" name="TextBox 25"/>
          <p:cNvSpPr txBox="1"/>
          <p:nvPr/>
        </p:nvSpPr>
        <p:spPr>
          <a:xfrm>
            <a:off x="1008063" y="2298700"/>
            <a:ext cx="2573337" cy="685800"/>
          </a:xfrm>
          <a:prstGeom prst="rect">
            <a:avLst/>
          </a:prstGeom>
          <a:noFill/>
        </p:spPr>
        <p:txBody>
          <a:bodyPr wrap="none">
            <a:spAutoFit/>
          </a:bodyPr>
          <a:lstStyle/>
          <a:p>
            <a:pPr>
              <a:spcBef>
                <a:spcPts val="300"/>
              </a:spcBef>
              <a:buFontTx/>
              <a:buChar char="•"/>
              <a:defRPr/>
            </a:pPr>
            <a:r>
              <a:rPr lang="en-US" sz="1800" dirty="0">
                <a:latin typeface="+mn-lt"/>
                <a:cs typeface="+mn-cs"/>
              </a:rPr>
              <a:t>Departure </a:t>
            </a:r>
            <a:r>
              <a:rPr lang="en-US" sz="1800" dirty="0" smtClean="0">
                <a:latin typeface="+mn-lt"/>
                <a:cs typeface="+mn-cs"/>
              </a:rPr>
              <a:t>Operations</a:t>
            </a:r>
            <a:endParaRPr lang="en-US" sz="1800" dirty="0">
              <a:latin typeface="+mn-lt"/>
              <a:cs typeface="+mn-cs"/>
            </a:endParaRPr>
          </a:p>
          <a:p>
            <a:pPr>
              <a:spcBef>
                <a:spcPts val="300"/>
              </a:spcBef>
              <a:buFontTx/>
              <a:buChar char="•"/>
              <a:defRPr/>
            </a:pPr>
            <a:r>
              <a:rPr lang="en-US" sz="1800" dirty="0">
                <a:latin typeface="+mn-lt"/>
                <a:cs typeface="+mn-cs"/>
              </a:rPr>
              <a:t>Today:</a:t>
            </a:r>
          </a:p>
        </p:txBody>
      </p:sp>
      <p:sp>
        <p:nvSpPr>
          <p:cNvPr id="27" name="Rectangle 3"/>
          <p:cNvSpPr txBox="1">
            <a:spLocks noChangeArrowheads="1"/>
          </p:cNvSpPr>
          <p:nvPr/>
        </p:nvSpPr>
        <p:spPr bwMode="auto">
          <a:xfrm>
            <a:off x="4824413" y="2395538"/>
            <a:ext cx="4181475" cy="3590925"/>
          </a:xfrm>
          <a:prstGeom prst="rect">
            <a:avLst/>
          </a:prstGeom>
          <a:noFill/>
          <a:ln w="9525">
            <a:noFill/>
            <a:miter lim="800000"/>
            <a:headEnd/>
            <a:tailEnd/>
          </a:ln>
        </p:spPr>
        <p:txBody>
          <a:bodyPr/>
          <a:lstStyle>
            <a:lvl1pPr marL="234950" indent="-234950" algn="l" rtl="0" eaLnBrk="0" fontAlgn="base" hangingPunct="0">
              <a:spcBef>
                <a:spcPct val="0"/>
              </a:spcBef>
              <a:spcAft>
                <a:spcPts val="800"/>
              </a:spcAft>
              <a:buClr>
                <a:schemeClr val="tx1"/>
              </a:buClr>
              <a:buChar char="•"/>
              <a:defRPr sz="2400" b="1">
                <a:solidFill>
                  <a:schemeClr val="tx1"/>
                </a:solidFill>
                <a:latin typeface="+mn-lt"/>
                <a:ea typeface="+mn-ea"/>
                <a:cs typeface="+mn-cs"/>
              </a:defRPr>
            </a:lvl1pPr>
            <a:lvl2pPr marL="584200" indent="-234950" algn="l" rtl="0" eaLnBrk="0" fontAlgn="base" hangingPunct="0">
              <a:spcBef>
                <a:spcPct val="0"/>
              </a:spcBef>
              <a:spcAft>
                <a:spcPts val="800"/>
              </a:spcAft>
              <a:buClr>
                <a:schemeClr val="tx1"/>
              </a:buClr>
              <a:buChar char="–"/>
              <a:defRPr sz="2200" b="1">
                <a:solidFill>
                  <a:schemeClr val="tx1"/>
                </a:solidFill>
                <a:latin typeface="+mn-lt"/>
              </a:defRPr>
            </a:lvl2pPr>
            <a:lvl3pPr marL="927100" indent="-228600" algn="l" rtl="0" eaLnBrk="0" fontAlgn="base" hangingPunct="0">
              <a:spcBef>
                <a:spcPct val="0"/>
              </a:spcBef>
              <a:spcAft>
                <a:spcPts val="800"/>
              </a:spcAft>
              <a:buClr>
                <a:schemeClr val="tx1"/>
              </a:buClr>
              <a:buChar char="•"/>
              <a:defRPr sz="2000" b="1">
                <a:solidFill>
                  <a:schemeClr val="tx1"/>
                </a:solidFill>
                <a:latin typeface="+mn-lt"/>
              </a:defRPr>
            </a:lvl3pPr>
            <a:lvl4pPr marL="1270000" indent="-228600" algn="l" rtl="0" eaLnBrk="0" fontAlgn="base" hangingPunct="0">
              <a:spcBef>
                <a:spcPct val="0"/>
              </a:spcBef>
              <a:spcAft>
                <a:spcPts val="800"/>
              </a:spcAft>
              <a:buClr>
                <a:schemeClr val="tx1"/>
              </a:buClr>
              <a:buChar char="–"/>
              <a:defRPr b="1">
                <a:solidFill>
                  <a:schemeClr val="tx1"/>
                </a:solidFill>
                <a:latin typeface="+mn-lt"/>
              </a:defRPr>
            </a:lvl4pPr>
            <a:lvl5pPr marL="1612900" indent="-228600" algn="l" rtl="0" eaLnBrk="0" fontAlgn="base" hangingPunct="0">
              <a:spcBef>
                <a:spcPct val="0"/>
              </a:spcBef>
              <a:spcAft>
                <a:spcPts val="800"/>
              </a:spcAft>
              <a:buClr>
                <a:schemeClr val="tx1"/>
              </a:buClr>
              <a:buChar char="»"/>
              <a:defRPr sz="1600" b="1">
                <a:solidFill>
                  <a:schemeClr val="tx1"/>
                </a:solidFill>
                <a:latin typeface="+mn-lt"/>
              </a:defRPr>
            </a:lvl5pPr>
            <a:lvl6pPr marL="2070100" indent="-228600" algn="l" rtl="0" eaLnBrk="0" fontAlgn="base" hangingPunct="0">
              <a:spcBef>
                <a:spcPct val="0"/>
              </a:spcBef>
              <a:spcAft>
                <a:spcPts val="800"/>
              </a:spcAft>
              <a:buClr>
                <a:schemeClr val="tx1"/>
              </a:buClr>
              <a:buChar char="»"/>
              <a:defRPr sz="1600" b="1">
                <a:solidFill>
                  <a:schemeClr val="tx1"/>
                </a:solidFill>
                <a:latin typeface="+mn-lt"/>
              </a:defRPr>
            </a:lvl6pPr>
            <a:lvl7pPr marL="2527300" indent="-228600" algn="l" rtl="0" eaLnBrk="0" fontAlgn="base" hangingPunct="0">
              <a:spcBef>
                <a:spcPct val="0"/>
              </a:spcBef>
              <a:spcAft>
                <a:spcPts val="800"/>
              </a:spcAft>
              <a:buClr>
                <a:schemeClr val="tx1"/>
              </a:buClr>
              <a:buChar char="»"/>
              <a:defRPr sz="1600" b="1">
                <a:solidFill>
                  <a:schemeClr val="tx1"/>
                </a:solidFill>
                <a:latin typeface="+mn-lt"/>
              </a:defRPr>
            </a:lvl7pPr>
            <a:lvl8pPr marL="2984500" indent="-228600" algn="l" rtl="0" eaLnBrk="0" fontAlgn="base" hangingPunct="0">
              <a:spcBef>
                <a:spcPct val="0"/>
              </a:spcBef>
              <a:spcAft>
                <a:spcPts val="800"/>
              </a:spcAft>
              <a:buClr>
                <a:schemeClr val="tx1"/>
              </a:buClr>
              <a:buChar char="»"/>
              <a:defRPr sz="1600" b="1">
                <a:solidFill>
                  <a:schemeClr val="tx1"/>
                </a:solidFill>
                <a:latin typeface="+mn-lt"/>
              </a:defRPr>
            </a:lvl8pPr>
            <a:lvl9pPr marL="3441700" indent="-228600" algn="l" rtl="0" eaLnBrk="0" fontAlgn="base" hangingPunct="0">
              <a:spcBef>
                <a:spcPct val="0"/>
              </a:spcBef>
              <a:spcAft>
                <a:spcPts val="800"/>
              </a:spcAft>
              <a:buClr>
                <a:schemeClr val="tx1"/>
              </a:buClr>
              <a:buChar char="»"/>
              <a:defRPr sz="1600" b="1">
                <a:solidFill>
                  <a:schemeClr val="tx1"/>
                </a:solidFill>
                <a:latin typeface="+mn-lt"/>
              </a:defRPr>
            </a:lvl9pPr>
          </a:lstStyle>
          <a:p>
            <a:pPr>
              <a:spcBef>
                <a:spcPts val="400"/>
              </a:spcBef>
              <a:spcAft>
                <a:spcPts val="0"/>
              </a:spcAft>
              <a:defRPr/>
            </a:pPr>
            <a:r>
              <a:rPr lang="en-US" sz="1800" dirty="0" smtClean="0">
                <a:solidFill>
                  <a:srgbClr val="0000FF"/>
                </a:solidFill>
              </a:rPr>
              <a:t>Reduced </a:t>
            </a:r>
            <a:r>
              <a:rPr lang="en-US" sz="1800" dirty="0">
                <a:solidFill>
                  <a:srgbClr val="0000FF"/>
                </a:solidFill>
              </a:rPr>
              <a:t>Divergence Benefits</a:t>
            </a:r>
          </a:p>
          <a:p>
            <a:pPr lvl="1">
              <a:spcBef>
                <a:spcPts val="400"/>
              </a:spcBef>
              <a:spcAft>
                <a:spcPct val="0"/>
              </a:spcAft>
              <a:buClr>
                <a:srgbClr val="FF0000"/>
              </a:buClr>
              <a:buFont typeface="Symbol" pitchFamily="18" charset="2"/>
              <a:buChar char="Þ"/>
              <a:defRPr/>
            </a:pPr>
            <a:r>
              <a:rPr lang="en-US" sz="1600" dirty="0" smtClean="0">
                <a:cs typeface="+mn-cs"/>
              </a:rPr>
              <a:t>Procedure design options</a:t>
            </a:r>
          </a:p>
          <a:p>
            <a:pPr lvl="2">
              <a:spcBef>
                <a:spcPts val="100"/>
              </a:spcBef>
              <a:spcAft>
                <a:spcPct val="0"/>
              </a:spcAft>
              <a:buClrTx/>
              <a:buFont typeface="Arial" pitchFamily="34" charset="0"/>
              <a:buChar char="•"/>
              <a:defRPr/>
            </a:pPr>
            <a:endParaRPr lang="en-US" sz="1600" b="0" dirty="0" smtClean="0">
              <a:cs typeface="+mn-cs"/>
            </a:endParaRPr>
          </a:p>
          <a:p>
            <a:pPr lvl="2">
              <a:spcBef>
                <a:spcPts val="100"/>
              </a:spcBef>
              <a:spcAft>
                <a:spcPct val="0"/>
              </a:spcAft>
              <a:buClrTx/>
              <a:buFont typeface="Arial" pitchFamily="34" charset="0"/>
              <a:buChar char="•"/>
              <a:defRPr/>
            </a:pPr>
            <a:endParaRPr lang="en-US" sz="1600" b="0" dirty="0">
              <a:cs typeface="+mn-cs"/>
            </a:endParaRPr>
          </a:p>
          <a:p>
            <a:pPr lvl="2">
              <a:spcBef>
                <a:spcPts val="100"/>
              </a:spcBef>
              <a:spcAft>
                <a:spcPct val="0"/>
              </a:spcAft>
              <a:buClrTx/>
              <a:buFont typeface="Arial" pitchFamily="34" charset="0"/>
              <a:buChar char="•"/>
              <a:defRPr/>
            </a:pPr>
            <a:endParaRPr lang="en-US" sz="1600" b="0" dirty="0" smtClean="0">
              <a:cs typeface="+mn-cs"/>
            </a:endParaRPr>
          </a:p>
          <a:p>
            <a:pPr marL="698500" lvl="2" indent="0">
              <a:spcBef>
                <a:spcPts val="100"/>
              </a:spcBef>
              <a:spcAft>
                <a:spcPct val="0"/>
              </a:spcAft>
              <a:buClrTx/>
              <a:buFontTx/>
              <a:buNone/>
              <a:defRPr/>
            </a:pPr>
            <a:endParaRPr lang="en-US" sz="1600" b="0" dirty="0" smtClean="0">
              <a:cs typeface="+mn-cs"/>
            </a:endParaRPr>
          </a:p>
          <a:p>
            <a:pPr marL="698500" lvl="2" indent="0">
              <a:spcBef>
                <a:spcPts val="100"/>
              </a:spcBef>
              <a:spcAft>
                <a:spcPct val="0"/>
              </a:spcAft>
              <a:buClrTx/>
              <a:buFontTx/>
              <a:buNone/>
              <a:defRPr/>
            </a:pPr>
            <a:endParaRPr lang="en-US" sz="1600" b="0" dirty="0" smtClean="0">
              <a:cs typeface="+mn-cs"/>
            </a:endParaRPr>
          </a:p>
          <a:p>
            <a:pPr lvl="1">
              <a:spcBef>
                <a:spcPts val="400"/>
              </a:spcBef>
              <a:spcAft>
                <a:spcPct val="0"/>
              </a:spcAft>
              <a:buClr>
                <a:srgbClr val="FF0000"/>
              </a:buClr>
              <a:buFont typeface="Symbol" pitchFamily="18" charset="2"/>
              <a:buChar char="Þ"/>
              <a:defRPr/>
            </a:pPr>
            <a:r>
              <a:rPr lang="en-US" sz="1600" dirty="0" smtClean="0">
                <a:cs typeface="+mn-cs"/>
              </a:rPr>
              <a:t>Increased </a:t>
            </a:r>
            <a:r>
              <a:rPr lang="en-US" sz="1600" dirty="0">
                <a:cs typeface="+mn-cs"/>
              </a:rPr>
              <a:t>departure efficiency </a:t>
            </a:r>
            <a:endParaRPr lang="en-US" sz="1600" dirty="0" smtClean="0">
              <a:cs typeface="+mn-cs"/>
            </a:endParaRPr>
          </a:p>
          <a:p>
            <a:pPr marL="349250" lvl="1" indent="0">
              <a:spcBef>
                <a:spcPts val="400"/>
              </a:spcBef>
              <a:spcAft>
                <a:spcPct val="0"/>
              </a:spcAft>
              <a:buClr>
                <a:srgbClr val="FF0000"/>
              </a:buClr>
              <a:buFontTx/>
              <a:buNone/>
              <a:defRPr/>
            </a:pPr>
            <a:r>
              <a:rPr lang="en-US" sz="1600" b="0" dirty="0" smtClean="0">
                <a:cs typeface="+mn-cs"/>
              </a:rPr>
              <a:t>  </a:t>
            </a:r>
          </a:p>
          <a:p>
            <a:pPr marL="698500" lvl="2" indent="0">
              <a:spcBef>
                <a:spcPts val="100"/>
              </a:spcBef>
              <a:spcAft>
                <a:spcPct val="0"/>
              </a:spcAft>
              <a:buFontTx/>
              <a:buNone/>
              <a:defRPr/>
            </a:pPr>
            <a:endParaRPr lang="en-US" sz="1400" dirty="0" smtClean="0">
              <a:cs typeface="+mn-cs"/>
            </a:endParaRPr>
          </a:p>
        </p:txBody>
      </p:sp>
      <p:grpSp>
        <p:nvGrpSpPr>
          <p:cNvPr id="28" name="Group 27"/>
          <p:cNvGrpSpPr>
            <a:grpSpLocks/>
          </p:cNvGrpSpPr>
          <p:nvPr/>
        </p:nvGrpSpPr>
        <p:grpSpPr bwMode="auto">
          <a:xfrm>
            <a:off x="1982788" y="4914900"/>
            <a:ext cx="1476375" cy="828675"/>
            <a:chOff x="6439134" y="4254629"/>
            <a:chExt cx="1475660" cy="829142"/>
          </a:xfrm>
        </p:grpSpPr>
        <p:sp>
          <p:nvSpPr>
            <p:cNvPr id="29" name="Rectangle 28"/>
            <p:cNvSpPr/>
            <p:nvPr/>
          </p:nvSpPr>
          <p:spPr bwMode="auto">
            <a:xfrm>
              <a:off x="6439134" y="4254629"/>
              <a:ext cx="1438763" cy="180976"/>
            </a:xfrm>
            <a:prstGeom prst="rect">
              <a:avLst/>
            </a:prstGeom>
            <a:gradFill>
              <a:gsLst>
                <a:gs pos="51000">
                  <a:srgbClr val="0000FF">
                    <a:alpha val="80000"/>
                  </a:srgbClr>
                </a:gs>
                <a:gs pos="0">
                  <a:schemeClr val="bg1"/>
                </a:gs>
                <a:gs pos="100000">
                  <a:schemeClr val="bg1"/>
                </a:gs>
              </a:gsLst>
              <a:lin ang="5400000" scaled="0"/>
            </a:gradFill>
            <a:ln w="12700" cap="flat" cmpd="sng" algn="ctr">
              <a:noFill/>
              <a:prstDash val="solid"/>
              <a:round/>
              <a:headEnd type="none" w="med" len="med"/>
              <a:tailEnd type="none" w="med" len="med"/>
            </a:ln>
            <a:effectLst/>
          </p:spPr>
          <p:txBody>
            <a:bodyPr wrap="none" anchor="ctr"/>
            <a:lstStyle/>
            <a:p>
              <a:pPr>
                <a:spcBef>
                  <a:spcPct val="50000"/>
                </a:spcBef>
                <a:buFontTx/>
                <a:buChar char="•"/>
                <a:defRPr/>
              </a:pPr>
              <a:endParaRPr lang="en-US">
                <a:cs typeface="+mn-cs"/>
              </a:endParaRPr>
            </a:p>
          </p:txBody>
        </p:sp>
        <p:sp>
          <p:nvSpPr>
            <p:cNvPr id="30" name="Rectangle 29"/>
            <p:cNvSpPr/>
            <p:nvPr/>
          </p:nvSpPr>
          <p:spPr bwMode="auto">
            <a:xfrm rot="360000">
              <a:off x="6476031" y="4902795"/>
              <a:ext cx="1438763" cy="180976"/>
            </a:xfrm>
            <a:prstGeom prst="rect">
              <a:avLst/>
            </a:prstGeom>
            <a:gradFill>
              <a:gsLst>
                <a:gs pos="51000">
                  <a:srgbClr val="0000FF">
                    <a:alpha val="80000"/>
                  </a:srgbClr>
                </a:gs>
                <a:gs pos="0">
                  <a:schemeClr val="bg1"/>
                </a:gs>
                <a:gs pos="100000">
                  <a:schemeClr val="bg1"/>
                </a:gs>
              </a:gsLst>
              <a:lin ang="5400000" scaled="0"/>
            </a:gradFill>
            <a:ln w="12700" cap="flat" cmpd="sng" algn="ctr">
              <a:noFill/>
              <a:prstDash val="solid"/>
              <a:round/>
              <a:headEnd type="none" w="med" len="med"/>
              <a:tailEnd type="none" w="med" len="med"/>
            </a:ln>
            <a:effectLst/>
          </p:spPr>
          <p:txBody>
            <a:bodyPr wrap="none" anchor="ctr"/>
            <a:lstStyle/>
            <a:p>
              <a:pPr>
                <a:spcBef>
                  <a:spcPct val="50000"/>
                </a:spcBef>
                <a:buFontTx/>
                <a:buChar char="•"/>
                <a:defRPr/>
              </a:pPr>
              <a:endParaRPr lang="en-US">
                <a:cs typeface="+mn-cs"/>
              </a:endParaRPr>
            </a:p>
          </p:txBody>
        </p:sp>
      </p:grpSp>
      <p:grpSp>
        <p:nvGrpSpPr>
          <p:cNvPr id="34" name="Group 33"/>
          <p:cNvGrpSpPr>
            <a:grpSpLocks/>
          </p:cNvGrpSpPr>
          <p:nvPr/>
        </p:nvGrpSpPr>
        <p:grpSpPr bwMode="auto">
          <a:xfrm>
            <a:off x="1081089" y="4891088"/>
            <a:ext cx="4260849" cy="1146656"/>
            <a:chOff x="5535613" y="4233862"/>
            <a:chExt cx="4261731" cy="1148059"/>
          </a:xfrm>
        </p:grpSpPr>
        <p:cxnSp>
          <p:nvCxnSpPr>
            <p:cNvPr id="14364" name="Straight Connector 34"/>
            <p:cNvCxnSpPr>
              <a:cxnSpLocks noChangeShapeType="1"/>
            </p:cNvCxnSpPr>
            <p:nvPr/>
          </p:nvCxnSpPr>
          <p:spPr bwMode="auto">
            <a:xfrm>
              <a:off x="6486525" y="4343400"/>
              <a:ext cx="1370734" cy="0"/>
            </a:xfrm>
            <a:prstGeom prst="line">
              <a:avLst/>
            </a:prstGeom>
            <a:noFill/>
            <a:ln w="15875"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4365" name="Straight Connector 36"/>
            <p:cNvCxnSpPr>
              <a:cxnSpLocks noChangeShapeType="1"/>
            </p:cNvCxnSpPr>
            <p:nvPr/>
          </p:nvCxnSpPr>
          <p:spPr bwMode="auto">
            <a:xfrm>
              <a:off x="6794556" y="4950924"/>
              <a:ext cx="1115236" cy="120685"/>
            </a:xfrm>
            <a:prstGeom prst="line">
              <a:avLst/>
            </a:prstGeom>
            <a:noFill/>
            <a:ln w="15875"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38" name="Straight Connector 37"/>
            <p:cNvCxnSpPr/>
            <p:nvPr/>
          </p:nvCxnSpPr>
          <p:spPr bwMode="auto">
            <a:xfrm>
              <a:off x="6504188" y="4885533"/>
              <a:ext cx="1371884" cy="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p:spPr>
        </p:cxnSp>
        <p:sp>
          <p:nvSpPr>
            <p:cNvPr id="39" name="Arc 38"/>
            <p:cNvSpPr/>
            <p:nvPr/>
          </p:nvSpPr>
          <p:spPr bwMode="auto">
            <a:xfrm rot="3320604">
              <a:off x="7663184" y="4844322"/>
              <a:ext cx="233649" cy="223884"/>
            </a:xfrm>
            <a:prstGeom prst="arc">
              <a:avLst/>
            </a:prstGeom>
            <a:noFill/>
            <a:ln w="12700" cap="flat" cmpd="sng" algn="ctr">
              <a:solidFill>
                <a:schemeClr val="tx1"/>
              </a:solidFill>
              <a:prstDash val="solid"/>
              <a:round/>
              <a:headEnd type="triangle" w="sm" len="sm"/>
              <a:tailEnd type="triangle" w="sm" len="sm"/>
            </a:ln>
            <a:effectLst/>
          </p:spPr>
          <p:txBody>
            <a:bodyPr wrap="none" anchor="ctr"/>
            <a:lstStyle/>
            <a:p>
              <a:pPr>
                <a:spcBef>
                  <a:spcPct val="50000"/>
                </a:spcBef>
                <a:buFontTx/>
                <a:buChar char="•"/>
                <a:defRPr/>
              </a:pPr>
              <a:endParaRPr lang="en-US">
                <a:cs typeface="+mn-cs"/>
              </a:endParaRPr>
            </a:p>
          </p:txBody>
        </p:sp>
        <p:sp>
          <p:nvSpPr>
            <p:cNvPr id="14368" name="TextBox 39"/>
            <p:cNvSpPr txBox="1">
              <a:spLocks noChangeArrowheads="1"/>
            </p:cNvSpPr>
            <p:nvPr/>
          </p:nvSpPr>
          <p:spPr bwMode="auto">
            <a:xfrm>
              <a:off x="8199761" y="4929963"/>
              <a:ext cx="1597583" cy="4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1400"/>
                </a:lnSpc>
                <a:spcBef>
                  <a:spcPct val="50000"/>
                </a:spcBef>
                <a:buNone/>
              </a:pPr>
              <a:r>
                <a:rPr lang="en-US" sz="1400" dirty="0"/>
                <a:t>ELSO </a:t>
              </a:r>
              <a:r>
                <a:rPr lang="en-US" sz="1400" dirty="0" smtClean="0"/>
                <a:t>divergence with RNAV 1 SIDs</a:t>
              </a:r>
              <a:endParaRPr lang="en-US" sz="1400" dirty="0"/>
            </a:p>
          </p:txBody>
        </p:sp>
        <p:pic>
          <p:nvPicPr>
            <p:cNvPr id="143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051" y="4233862"/>
              <a:ext cx="2778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4813300"/>
              <a:ext cx="9509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0">
              <a:off x="6484298" y="4795837"/>
              <a:ext cx="2778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5" name="TextBox 44"/>
          <p:cNvSpPr txBox="1">
            <a:spLocks noChangeArrowheads="1"/>
          </p:cNvSpPr>
          <p:nvPr/>
        </p:nvSpPr>
        <p:spPr bwMode="auto">
          <a:xfrm>
            <a:off x="2514600" y="5165725"/>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FontTx/>
              <a:buChar char="•"/>
            </a:pPr>
            <a:r>
              <a:rPr lang="en-US" sz="1400">
                <a:solidFill>
                  <a:srgbClr val="0000FF"/>
                </a:solidFill>
              </a:rPr>
              <a:t>PBN</a:t>
            </a:r>
          </a:p>
        </p:txBody>
      </p:sp>
      <p:cxnSp>
        <p:nvCxnSpPr>
          <p:cNvPr id="3" name="Straight Arrow Connector 2"/>
          <p:cNvCxnSpPr>
            <a:cxnSpLocks noChangeShapeType="1"/>
          </p:cNvCxnSpPr>
          <p:nvPr/>
        </p:nvCxnSpPr>
        <p:spPr bwMode="auto">
          <a:xfrm flipH="1">
            <a:off x="3375025" y="3317875"/>
            <a:ext cx="1588" cy="593725"/>
          </a:xfrm>
          <a:prstGeom prst="straightConnector1">
            <a:avLst/>
          </a:prstGeom>
          <a:noFill/>
          <a:ln w="4445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0" name="TextBox 49"/>
          <p:cNvSpPr txBox="1">
            <a:spLocks noChangeArrowheads="1"/>
          </p:cNvSpPr>
          <p:nvPr/>
        </p:nvSpPr>
        <p:spPr bwMode="auto">
          <a:xfrm>
            <a:off x="3436938" y="3478213"/>
            <a:ext cx="13985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1400"/>
              </a:lnSpc>
              <a:spcBef>
                <a:spcPct val="50000"/>
              </a:spcBef>
              <a:buFontTx/>
              <a:buChar char="•"/>
            </a:pPr>
            <a:r>
              <a:rPr lang="en-US" sz="1400">
                <a:solidFill>
                  <a:srgbClr val="FF0000"/>
                </a:solidFill>
              </a:rPr>
              <a:t>Lateral spacing</a:t>
            </a:r>
            <a:endParaRPr lang="en-US" sz="1400" baseline="50000">
              <a:solidFill>
                <a:srgbClr val="FF0000"/>
              </a:solidFill>
            </a:endParaRPr>
          </a:p>
        </p:txBody>
      </p:sp>
      <p:sp>
        <p:nvSpPr>
          <p:cNvPr id="51" name="TextBox 50"/>
          <p:cNvSpPr txBox="1">
            <a:spLocks noChangeArrowheads="1"/>
          </p:cNvSpPr>
          <p:nvPr/>
        </p:nvSpPr>
        <p:spPr bwMode="auto">
          <a:xfrm>
            <a:off x="3462338" y="5037138"/>
            <a:ext cx="149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Char char="•"/>
            </a:pPr>
            <a:r>
              <a:rPr lang="en-US" sz="1400" dirty="0">
                <a:solidFill>
                  <a:srgbClr val="FF0000"/>
                </a:solidFill>
              </a:rPr>
              <a:t>Equivalent</a:t>
            </a:r>
          </a:p>
          <a:p>
            <a:pPr eaLnBrk="1" hangingPunct="1"/>
            <a:r>
              <a:rPr lang="en-US" sz="1400" dirty="0">
                <a:solidFill>
                  <a:srgbClr val="FF0000"/>
                </a:solidFill>
              </a:rPr>
              <a:t>  Lateral spacing</a:t>
            </a:r>
          </a:p>
        </p:txBody>
      </p:sp>
      <p:cxnSp>
        <p:nvCxnSpPr>
          <p:cNvPr id="60" name="Straight Arrow Connector 59"/>
          <p:cNvCxnSpPr>
            <a:cxnSpLocks noChangeShapeType="1"/>
          </p:cNvCxnSpPr>
          <p:nvPr/>
        </p:nvCxnSpPr>
        <p:spPr bwMode="auto">
          <a:xfrm flipH="1">
            <a:off x="3338513" y="5062538"/>
            <a:ext cx="1587" cy="593725"/>
          </a:xfrm>
          <a:prstGeom prst="straightConnector1">
            <a:avLst/>
          </a:prstGeom>
          <a:noFill/>
          <a:ln w="4445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64" name="TextBox 63"/>
          <p:cNvSpPr txBox="1"/>
          <p:nvPr/>
        </p:nvSpPr>
        <p:spPr>
          <a:xfrm>
            <a:off x="1020763" y="4473575"/>
            <a:ext cx="860425" cy="338138"/>
          </a:xfrm>
          <a:prstGeom prst="rect">
            <a:avLst/>
          </a:prstGeom>
          <a:noFill/>
        </p:spPr>
        <p:txBody>
          <a:bodyPr wrap="none">
            <a:spAutoFit/>
          </a:bodyPr>
          <a:lstStyle/>
          <a:p>
            <a:pPr>
              <a:spcBef>
                <a:spcPts val="300"/>
              </a:spcBef>
              <a:buFontTx/>
              <a:buChar char="•"/>
              <a:defRPr/>
            </a:pPr>
            <a:r>
              <a:rPr lang="en-US" sz="1600" dirty="0">
                <a:latin typeface="+mn-lt"/>
                <a:cs typeface="+mn-cs"/>
              </a:rPr>
              <a:t>ELSO:</a:t>
            </a:r>
          </a:p>
        </p:txBody>
      </p:sp>
      <p:pic>
        <p:nvPicPr>
          <p:cNvPr id="52279" name="Picture 55"/>
          <p:cNvPicPr>
            <a:picLocks noChangeAspect="1" noChangeArrowheads="1"/>
          </p:cNvPicPr>
          <p:nvPr/>
        </p:nvPicPr>
        <p:blipFill>
          <a:blip r:embed="rId5"/>
          <a:srcRect/>
          <a:stretch>
            <a:fillRect/>
          </a:stretch>
        </p:blipFill>
        <p:spPr bwMode="auto">
          <a:xfrm>
            <a:off x="6775450" y="3175000"/>
            <a:ext cx="644525" cy="9017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52281" name="Picture 57"/>
          <p:cNvPicPr>
            <a:picLocks noChangeAspect="1" noChangeArrowheads="1"/>
          </p:cNvPicPr>
          <p:nvPr/>
        </p:nvPicPr>
        <p:blipFill>
          <a:blip r:embed="rId6"/>
          <a:srcRect/>
          <a:stretch>
            <a:fillRect/>
          </a:stretch>
        </p:blipFill>
        <p:spPr bwMode="auto">
          <a:xfrm>
            <a:off x="5341938" y="3186113"/>
            <a:ext cx="1189037" cy="8905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52282" name="Picture 58"/>
          <p:cNvPicPr>
            <a:picLocks noChangeAspect="1" noChangeArrowheads="1"/>
          </p:cNvPicPr>
          <p:nvPr/>
        </p:nvPicPr>
        <p:blipFill>
          <a:blip r:embed="rId7"/>
          <a:srcRect/>
          <a:stretch>
            <a:fillRect/>
          </a:stretch>
        </p:blipFill>
        <p:spPr bwMode="auto">
          <a:xfrm>
            <a:off x="7607300" y="3148013"/>
            <a:ext cx="1295400" cy="9334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48" name="Picture 47" descr="AirlinersNetPhotoID657136.jpg"/>
          <p:cNvPicPr>
            <a:picLocks noChangeAspect="1"/>
          </p:cNvPicPr>
          <p:nvPr/>
        </p:nvPicPr>
        <p:blipFill>
          <a:blip r:embed="rId8"/>
          <a:srcRect b="8271"/>
          <a:stretch>
            <a:fillRect/>
          </a:stretch>
        </p:blipFill>
        <p:spPr bwMode="auto">
          <a:xfrm>
            <a:off x="5557838" y="4597400"/>
            <a:ext cx="2882900" cy="1776413"/>
          </a:xfrm>
          <a:prstGeom prst="rect">
            <a:avLst/>
          </a:prstGeom>
          <a:effectLst>
            <a:outerShdw blurRad="50800" dist="38100" dir="2700000" algn="tl" rotWithShape="0">
              <a:prstClr val="black">
                <a:alpha val="40000"/>
              </a:prstClr>
            </a:outerShdw>
          </a:effectLst>
        </p:spPr>
      </p:pic>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4932363"/>
            <a:ext cx="9509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60" name="Title 1"/>
          <p:cNvSpPr>
            <a:spLocks noGrp="1"/>
          </p:cNvSpPr>
          <p:nvPr>
            <p:ph type="title"/>
          </p:nvPr>
        </p:nvSpPr>
        <p:spPr>
          <a:xfrm>
            <a:off x="574766" y="-36513"/>
            <a:ext cx="7865971" cy="1143001"/>
          </a:xfrm>
        </p:spPr>
        <p:txBody>
          <a:bodyPr/>
          <a:lstStyle/>
          <a:p>
            <a:pPr eaLnBrk="1" hangingPunct="1"/>
            <a:r>
              <a:rPr lang="en-US" sz="3600" dirty="0" smtClean="0"/>
              <a:t>PBN Reduced Divergence Concept</a:t>
            </a:r>
          </a:p>
        </p:txBody>
      </p:sp>
    </p:spTree>
    <p:extLst>
      <p:ext uri="{BB962C8B-B14F-4D97-AF65-F5344CB8AC3E}">
        <p14:creationId xmlns:p14="http://schemas.microsoft.com/office/powerpoint/2010/main" val="1411076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500"/>
                                        <p:tgtEl>
                                          <p:spTgt spid="409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par>
                          <p:cTn id="48" fill="hold" nodeType="afterGroup">
                            <p:stCondLst>
                              <p:cond delay="50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par>
                          <p:cTn id="57" fill="hold" nodeType="afterGroup">
                            <p:stCondLst>
                              <p:cond delay="1000"/>
                            </p:stCondLst>
                            <p:childTnLst>
                              <p:par>
                                <p:cTn id="58" presetID="10" presetClass="entr" presetSubtype="0" fill="hold"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fade">
                                      <p:cBhvr>
                                        <p:cTn id="71" dur="500"/>
                                        <p:tgtEl>
                                          <p:spTgt spid="27">
                                            <p:txEl>
                                              <p:pRg st="0" end="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27">
                                            <p:txEl>
                                              <p:pRg st="1" end="1"/>
                                            </p:txEl>
                                          </p:spTgt>
                                        </p:tgtEl>
                                        <p:attrNameLst>
                                          <p:attrName>style.visibility</p:attrName>
                                        </p:attrNameLst>
                                      </p:cBhvr>
                                      <p:to>
                                        <p:strVal val="visible"/>
                                      </p:to>
                                    </p:set>
                                    <p:animEffect transition="in" filter="fade">
                                      <p:cBhvr>
                                        <p:cTn id="74" dur="500"/>
                                        <p:tgtEl>
                                          <p:spTgt spid="27">
                                            <p:txEl>
                                              <p:pRg st="1" end="1"/>
                                            </p:txEl>
                                          </p:spTgt>
                                        </p:tgtEl>
                                      </p:cBhvr>
                                    </p:animEffect>
                                  </p:childTnLst>
                                </p:cTn>
                              </p:par>
                            </p:childTnLst>
                          </p:cTn>
                        </p:par>
                        <p:par>
                          <p:cTn id="75" fill="hold" nodeType="afterGroup">
                            <p:stCondLst>
                              <p:cond delay="500"/>
                            </p:stCondLst>
                            <p:childTnLst>
                              <p:par>
                                <p:cTn id="76" presetID="10" presetClass="entr" presetSubtype="0" fill="hold" nodeType="afterEffect">
                                  <p:stCondLst>
                                    <p:cond delay="0"/>
                                  </p:stCondLst>
                                  <p:childTnLst>
                                    <p:set>
                                      <p:cBhvr>
                                        <p:cTn id="77" dur="1" fill="hold">
                                          <p:stCondLst>
                                            <p:cond delay="0"/>
                                          </p:stCondLst>
                                        </p:cTn>
                                        <p:tgtEl>
                                          <p:spTgt spid="52281"/>
                                        </p:tgtEl>
                                        <p:attrNameLst>
                                          <p:attrName>style.visibility</p:attrName>
                                        </p:attrNameLst>
                                      </p:cBhvr>
                                      <p:to>
                                        <p:strVal val="visible"/>
                                      </p:to>
                                    </p:set>
                                    <p:animEffect transition="in" filter="fade">
                                      <p:cBhvr>
                                        <p:cTn id="78" dur="500"/>
                                        <p:tgtEl>
                                          <p:spTgt spid="52281"/>
                                        </p:tgtEl>
                                      </p:cBhvr>
                                    </p:animEffect>
                                  </p:childTnLst>
                                </p:cTn>
                              </p:par>
                            </p:childTnLst>
                          </p:cTn>
                        </p:par>
                        <p:par>
                          <p:cTn id="79" fill="hold" nodeType="afterGroup">
                            <p:stCondLst>
                              <p:cond delay="1000"/>
                            </p:stCondLst>
                            <p:childTnLst>
                              <p:par>
                                <p:cTn id="80" presetID="10" presetClass="entr" presetSubtype="0" fill="hold" nodeType="afterEffect">
                                  <p:stCondLst>
                                    <p:cond delay="0"/>
                                  </p:stCondLst>
                                  <p:childTnLst>
                                    <p:set>
                                      <p:cBhvr>
                                        <p:cTn id="81" dur="1" fill="hold">
                                          <p:stCondLst>
                                            <p:cond delay="0"/>
                                          </p:stCondLst>
                                        </p:cTn>
                                        <p:tgtEl>
                                          <p:spTgt spid="52279"/>
                                        </p:tgtEl>
                                        <p:attrNameLst>
                                          <p:attrName>style.visibility</p:attrName>
                                        </p:attrNameLst>
                                      </p:cBhvr>
                                      <p:to>
                                        <p:strVal val="visible"/>
                                      </p:to>
                                    </p:set>
                                    <p:animEffect transition="in" filter="fade">
                                      <p:cBhvr>
                                        <p:cTn id="82" dur="500"/>
                                        <p:tgtEl>
                                          <p:spTgt spid="52279"/>
                                        </p:tgtEl>
                                      </p:cBhvr>
                                    </p:animEffect>
                                  </p:childTnLst>
                                </p:cTn>
                              </p:par>
                            </p:childTnLst>
                          </p:cTn>
                        </p:par>
                        <p:par>
                          <p:cTn id="83" fill="hold" nodeType="afterGroup">
                            <p:stCondLst>
                              <p:cond delay="1500"/>
                            </p:stCondLst>
                            <p:childTnLst>
                              <p:par>
                                <p:cTn id="84" presetID="10" presetClass="entr" presetSubtype="0" fill="hold" nodeType="afterEffect">
                                  <p:stCondLst>
                                    <p:cond delay="0"/>
                                  </p:stCondLst>
                                  <p:childTnLst>
                                    <p:set>
                                      <p:cBhvr>
                                        <p:cTn id="85" dur="1" fill="hold">
                                          <p:stCondLst>
                                            <p:cond delay="0"/>
                                          </p:stCondLst>
                                        </p:cTn>
                                        <p:tgtEl>
                                          <p:spTgt spid="52282"/>
                                        </p:tgtEl>
                                        <p:attrNameLst>
                                          <p:attrName>style.visibility</p:attrName>
                                        </p:attrNameLst>
                                      </p:cBhvr>
                                      <p:to>
                                        <p:strVal val="visible"/>
                                      </p:to>
                                    </p:set>
                                    <p:animEffect transition="in" filter="fade">
                                      <p:cBhvr>
                                        <p:cTn id="86" dur="500"/>
                                        <p:tgtEl>
                                          <p:spTgt spid="5228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xEl>
                                              <p:pRg st="7" end="7"/>
                                            </p:txEl>
                                          </p:spTgt>
                                        </p:tgtEl>
                                        <p:attrNameLst>
                                          <p:attrName>style.visibility</p:attrName>
                                        </p:attrNameLst>
                                      </p:cBhvr>
                                      <p:to>
                                        <p:strVal val="visible"/>
                                      </p:to>
                                    </p:set>
                                    <p:animEffect transition="in" filter="fade">
                                      <p:cBhvr>
                                        <p:cTn id="91" dur="500"/>
                                        <p:tgtEl>
                                          <p:spTgt spid="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6" grpId="0"/>
      <p:bldP spid="45" grpId="0"/>
      <p:bldP spid="50" grpId="0"/>
      <p:bldP spid="51"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p:txBody>
          <a:bodyPr/>
          <a:lstStyle/>
          <a:p>
            <a:r>
              <a:rPr lang="en-US" dirty="0" smtClean="0"/>
              <a:t>Atlanta (ATL) Implementation</a:t>
            </a:r>
          </a:p>
        </p:txBody>
      </p:sp>
      <p:sp>
        <p:nvSpPr>
          <p:cNvPr id="17" name="Content Placeholder 3"/>
          <p:cNvSpPr>
            <a:spLocks noGrp="1"/>
          </p:cNvSpPr>
          <p:nvPr>
            <p:ph sz="half" idx="1"/>
          </p:nvPr>
        </p:nvSpPr>
        <p:spPr>
          <a:xfrm>
            <a:off x="533400" y="1123407"/>
            <a:ext cx="8050213" cy="4479652"/>
          </a:xfrm>
        </p:spPr>
        <p:txBody>
          <a:bodyPr/>
          <a:lstStyle/>
          <a:p>
            <a:r>
              <a:rPr lang="en-US" sz="1800" dirty="0" smtClean="0"/>
              <a:t>Operational Change</a:t>
            </a:r>
          </a:p>
          <a:p>
            <a:pPr lvl="1"/>
            <a:r>
              <a:rPr lang="en-US" sz="1800" dirty="0" smtClean="0"/>
              <a:t>One additional ELSO-enabled departure path in both East and West operation (Improves both Dual and Triple flows)</a:t>
            </a:r>
          </a:p>
          <a:p>
            <a:r>
              <a:rPr lang="en-US" sz="1800" dirty="0" smtClean="0"/>
              <a:t>Expected Initial Benefit</a:t>
            </a:r>
          </a:p>
          <a:p>
            <a:pPr lvl="1"/>
            <a:r>
              <a:rPr lang="en-US" sz="1800" dirty="0" smtClean="0"/>
              <a:t>$20M for ATL operators</a:t>
            </a:r>
          </a:p>
          <a:p>
            <a:endParaRPr lang="en-US" dirty="0" smtClean="0"/>
          </a:p>
          <a:p>
            <a:pPr lvl="1"/>
            <a:endParaRPr lang="en-US" dirty="0" smtClean="0"/>
          </a:p>
          <a:p>
            <a:pPr lvl="1"/>
            <a:endParaRPr lang="en-US" dirty="0" smtClean="0"/>
          </a:p>
        </p:txBody>
      </p:sp>
      <p:sp>
        <p:nvSpPr>
          <p:cNvPr id="4100" name="Slide Number Placeholder 3"/>
          <p:cNvSpPr>
            <a:spLocks noGrp="1"/>
          </p:cNvSpPr>
          <p:nvPr>
            <p:ph type="sldNum" sz="quarter" idx="4"/>
          </p:nvPr>
        </p:nvSpPr>
        <p:spPr>
          <a:xfrm>
            <a:off x="7426325" y="6248400"/>
            <a:ext cx="1130300" cy="457200"/>
          </a:xfrm>
        </p:spPr>
        <p:txBody>
          <a:bodyPr/>
          <a:lstStyle/>
          <a:p>
            <a:fld id="{FF79DED6-EC0B-4F4A-A0B4-8683333A7A74}" type="slidenum">
              <a:rPr lang="en-US" smtClean="0"/>
              <a:pPr/>
              <a:t>12</a:t>
            </a:fld>
            <a:endParaRPr lang="en-US" dirty="0" smtClean="0"/>
          </a:p>
        </p:txBody>
      </p:sp>
      <p:grpSp>
        <p:nvGrpSpPr>
          <p:cNvPr id="16389" name="Group 5"/>
          <p:cNvGrpSpPr>
            <a:grpSpLocks/>
          </p:cNvGrpSpPr>
          <p:nvPr/>
        </p:nvGrpSpPr>
        <p:grpSpPr bwMode="auto">
          <a:xfrm>
            <a:off x="458788" y="2733675"/>
            <a:ext cx="8124825" cy="3033713"/>
            <a:chOff x="744351" y="2155425"/>
            <a:chExt cx="7899733" cy="2835216"/>
          </a:xfrm>
        </p:grpSpPr>
        <p:pic>
          <p:nvPicPr>
            <p:cNvPr id="7" name="Picture 4"/>
            <p:cNvPicPr>
              <a:picLocks noChangeAspect="1" noChangeArrowheads="1"/>
            </p:cNvPicPr>
            <p:nvPr/>
          </p:nvPicPr>
          <p:blipFill>
            <a:blip r:embed="rId2"/>
            <a:srcRect/>
            <a:stretch>
              <a:fillRect/>
            </a:stretch>
          </p:blipFill>
          <p:spPr bwMode="auto">
            <a:xfrm>
              <a:off x="4891788" y="2155425"/>
              <a:ext cx="3752296" cy="2835216"/>
            </a:xfrm>
            <a:prstGeom prst="rect">
              <a:avLst/>
            </a:prstGeom>
            <a:noFill/>
            <a:ln>
              <a:noFill/>
            </a:ln>
            <a:effectLst>
              <a:outerShdw blurRad="1270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srcRect/>
            <a:stretch>
              <a:fillRect/>
            </a:stretch>
          </p:blipFill>
          <p:spPr bwMode="auto">
            <a:xfrm>
              <a:off x="744351" y="2164327"/>
              <a:ext cx="3814036" cy="2826314"/>
            </a:xfrm>
            <a:prstGeom prst="rect">
              <a:avLst/>
            </a:prstGeom>
            <a:noFill/>
            <a:ln>
              <a:noFill/>
            </a:ln>
            <a:effectLst>
              <a:outerShdw blurRad="1270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75570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8513" y="1311275"/>
            <a:ext cx="7253287" cy="465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3"/>
          <p:cNvSpPr>
            <a:spLocks noGrp="1"/>
          </p:cNvSpPr>
          <p:nvPr>
            <p:ph type="title"/>
          </p:nvPr>
        </p:nvSpPr>
        <p:spPr/>
        <p:txBody>
          <a:bodyPr/>
          <a:lstStyle/>
          <a:p>
            <a:pPr eaLnBrk="1" hangingPunct="1"/>
            <a:r>
              <a:rPr lang="en-US" smtClean="0"/>
              <a:t>ATL Pre-Implementation of ELSO</a:t>
            </a:r>
            <a:endParaRPr lang="en-US" dirty="0" smtClean="0"/>
          </a:p>
        </p:txBody>
      </p:sp>
      <p:sp>
        <p:nvSpPr>
          <p:cNvPr id="6" name="Slide Number Placeholder 3"/>
          <p:cNvSpPr txBox="1">
            <a:spLocks/>
          </p:cNvSpPr>
          <p:nvPr/>
        </p:nvSpPr>
        <p:spPr bwMode="auto">
          <a:xfrm>
            <a:off x="482600" y="62484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r" rtl="0" fontAlgn="base">
              <a:spcBef>
                <a:spcPct val="0"/>
              </a:spcBef>
              <a:spcAft>
                <a:spcPct val="0"/>
              </a:spcAft>
              <a:buFontTx/>
              <a:buNone/>
              <a:defRPr sz="1400" kern="1200">
                <a:solidFill>
                  <a:schemeClr val="bg1">
                    <a:lumMod val="6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gn="l">
              <a:defRPr/>
            </a:pPr>
            <a:fld id="{A2B97373-304B-4AF1-B9DE-12F4AF831746}" type="slidenum">
              <a:rPr lang="en-US" smtClean="0">
                <a:solidFill>
                  <a:schemeClr val="bg1">
                    <a:lumMod val="75000"/>
                  </a:schemeClr>
                </a:solidFill>
              </a:rPr>
              <a:pPr algn="l">
                <a:defRPr/>
              </a:pPr>
              <a:t>13</a:t>
            </a:fld>
            <a:endParaRPr lang="en-US" dirty="0" smtClean="0">
              <a:solidFill>
                <a:schemeClr val="bg1">
                  <a:lumMod val="75000"/>
                </a:schemeClr>
              </a:solidFill>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1285875"/>
            <a:ext cx="30861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72881882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dirty="0" smtClean="0"/>
              <a:t>ATL Post-Implementation</a:t>
            </a:r>
          </a:p>
        </p:txBody>
      </p:sp>
      <p:pic>
        <p:nvPicPr>
          <p:cNvPr id="17411"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1355725"/>
            <a:ext cx="7227887"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bwMode="auto">
          <a:xfrm>
            <a:off x="482600" y="62484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r" rtl="0" fontAlgn="base">
              <a:spcBef>
                <a:spcPct val="0"/>
              </a:spcBef>
              <a:spcAft>
                <a:spcPct val="0"/>
              </a:spcAft>
              <a:buFontTx/>
              <a:buNone/>
              <a:defRPr sz="1400" kern="1200">
                <a:solidFill>
                  <a:schemeClr val="bg1">
                    <a:lumMod val="6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gn="l">
              <a:defRPr/>
            </a:pPr>
            <a:fld id="{E4561666-03F5-4E51-8169-D80FC4BF4DE0}" type="slidenum">
              <a:rPr lang="en-US" smtClean="0">
                <a:solidFill>
                  <a:schemeClr val="bg1">
                    <a:lumMod val="75000"/>
                  </a:schemeClr>
                </a:solidFill>
              </a:rPr>
              <a:pPr algn="l">
                <a:defRPr/>
              </a:pPr>
              <a:t>14</a:t>
            </a:fld>
            <a:endParaRPr lang="en-US" dirty="0" smtClean="0">
              <a:solidFill>
                <a:schemeClr val="bg1">
                  <a:lumMod val="75000"/>
                </a:schemeClr>
              </a:solidFill>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1325563"/>
            <a:ext cx="3000375" cy="162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222635864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ELSO National Standard Change</a:t>
            </a:r>
            <a:endParaRPr lang="en-US" dirty="0"/>
          </a:p>
        </p:txBody>
      </p:sp>
      <p:sp>
        <p:nvSpPr>
          <p:cNvPr id="3" name="Content Placeholder 2"/>
          <p:cNvSpPr>
            <a:spLocks noGrp="1"/>
          </p:cNvSpPr>
          <p:nvPr>
            <p:ph idx="1"/>
          </p:nvPr>
        </p:nvSpPr>
        <p:spPr>
          <a:xfrm>
            <a:off x="486068" y="1436188"/>
            <a:ext cx="8050213" cy="4391025"/>
          </a:xfrm>
        </p:spPr>
        <p:txBody>
          <a:bodyPr/>
          <a:lstStyle/>
          <a:p>
            <a:r>
              <a:rPr lang="en-US" dirty="0" smtClean="0"/>
              <a:t>Additional Refinement of Concept Developed for 10 Degree Divergence </a:t>
            </a:r>
          </a:p>
          <a:p>
            <a:r>
              <a:rPr lang="en-US" dirty="0" smtClean="0"/>
              <a:t>Applies to Successive or Simultaneous RNAV SID Departures</a:t>
            </a:r>
          </a:p>
          <a:p>
            <a:r>
              <a:rPr lang="en-US" dirty="0" smtClean="0"/>
              <a:t>Standard Change Effective 25 June 2015</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00" y="3855538"/>
            <a:ext cx="43719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261" y="3855538"/>
            <a:ext cx="43338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761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Established on RNP (</a:t>
            </a:r>
            <a:r>
              <a:rPr lang="en-US" sz="3600" dirty="0" err="1" smtClean="0"/>
              <a:t>EoR</a:t>
            </a:r>
            <a:r>
              <a:rPr lang="en-US" sz="3600" dirty="0" smtClean="0"/>
              <a:t>) Project </a:t>
            </a:r>
            <a:endParaRPr lang="en-US" sz="3600" dirty="0"/>
          </a:p>
        </p:txBody>
      </p:sp>
      <p:sp>
        <p:nvSpPr>
          <p:cNvPr id="3" name="Content Placeholder 2"/>
          <p:cNvSpPr>
            <a:spLocks noGrp="1"/>
          </p:cNvSpPr>
          <p:nvPr>
            <p:ph idx="1"/>
          </p:nvPr>
        </p:nvSpPr>
        <p:spPr/>
        <p:txBody>
          <a:bodyPr/>
          <a:lstStyle/>
          <a:p>
            <a:r>
              <a:rPr lang="en-US" dirty="0" smtClean="0"/>
              <a:t>Performance Based Operations Aviation Rule Making Committee (PARC) 2011 Report to FAA adopted by </a:t>
            </a:r>
            <a:r>
              <a:rPr lang="en-US" dirty="0" err="1" smtClean="0"/>
              <a:t>NextGen</a:t>
            </a:r>
            <a:endParaRPr lang="en-US" dirty="0" smtClean="0"/>
          </a:p>
          <a:p>
            <a:r>
              <a:rPr lang="en-US" dirty="0" smtClean="0"/>
              <a:t>Initial Focus for Simultaneous Dependent Operations at Seattle (Greener Skies)</a:t>
            </a:r>
          </a:p>
          <a:p>
            <a:r>
              <a:rPr lang="en-US" dirty="0" smtClean="0"/>
              <a:t>Initial Focus for Simultaneous Independent Operations at Denver International Airport</a:t>
            </a:r>
          </a:p>
          <a:p>
            <a:r>
              <a:rPr lang="en-US" dirty="0" smtClean="0"/>
              <a:t>Objective is to Establish Beneficial National Standard Change(s)</a:t>
            </a:r>
          </a:p>
          <a:p>
            <a:endParaRPr lang="en-US" dirty="0" smtClean="0"/>
          </a:p>
          <a:p>
            <a:endParaRPr lang="en-US" dirty="0" smtClean="0"/>
          </a:p>
          <a:p>
            <a:pPr lvl="1"/>
            <a:endParaRPr lang="en-US" dirty="0" smtClean="0"/>
          </a:p>
          <a:p>
            <a:endParaRPr lang="en-US" dirty="0"/>
          </a:p>
        </p:txBody>
      </p:sp>
      <p:sp>
        <p:nvSpPr>
          <p:cNvPr id="5" name="Slide Number Placeholder 4"/>
          <p:cNvSpPr>
            <a:spLocks noGrp="1"/>
          </p:cNvSpPr>
          <p:nvPr>
            <p:ph type="sldNum" sz="quarter" idx="4"/>
          </p:nvPr>
        </p:nvSpPr>
        <p:spPr/>
        <p:txBody>
          <a:bodyPr/>
          <a:lstStyle/>
          <a:p>
            <a:fld id="{2AEF1A05-5ACD-4642-8191-FCD2E320DE99}" type="slidenum">
              <a:rPr lang="en-US" smtClean="0"/>
              <a:pPr/>
              <a:t>16</a:t>
            </a:fld>
            <a:endParaRPr lang="en-US" dirty="0"/>
          </a:p>
        </p:txBody>
      </p:sp>
    </p:spTree>
    <p:extLst>
      <p:ext uri="{BB962C8B-B14F-4D97-AF65-F5344CB8AC3E}">
        <p14:creationId xmlns:p14="http://schemas.microsoft.com/office/powerpoint/2010/main" val="1146701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17"/>
            <a:ext cx="8229600" cy="1143000"/>
          </a:xfrm>
        </p:spPr>
        <p:txBody>
          <a:bodyPr/>
          <a:lstStyle/>
          <a:p>
            <a:r>
              <a:rPr lang="en-US" sz="3600" dirty="0" smtClean="0"/>
              <a:t>EoR Concept of Operations </a:t>
            </a:r>
            <a:endParaRPr lang="en-US" sz="3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00123" y="2715505"/>
            <a:ext cx="8255807" cy="3177560"/>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a:xfrm>
            <a:off x="400123" y="990600"/>
            <a:ext cx="8453834" cy="1889152"/>
          </a:xfrm>
          <a:prstGeom prst="rect">
            <a:avLst/>
          </a:prstGeom>
        </p:spPr>
        <p:txBody>
          <a:bodyPr/>
          <a:lst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ＭＳ Ｐゴシック" charset="0"/>
                <a:cs typeface="Arial"/>
              </a:defRPr>
            </a:lvl1pPr>
            <a:lvl2pPr marL="742950" indent="-285750" algn="l" defTabSz="457200" rtl="0" eaLnBrk="0" fontAlgn="base" hangingPunct="0">
              <a:spcBef>
                <a:spcPct val="20000"/>
              </a:spcBef>
              <a:spcAft>
                <a:spcPct val="0"/>
              </a:spcAft>
              <a:buClr>
                <a:srgbClr val="CC9933"/>
              </a:buClr>
              <a:buSzPct val="50000"/>
              <a:buFont typeface="Wingdings" charset="0"/>
              <a:buChar char=""/>
              <a:defRPr sz="2400" kern="1200">
                <a:solidFill>
                  <a:srgbClr val="7F7F7F"/>
                </a:solidFill>
                <a:latin typeface="Arial"/>
                <a:ea typeface="Arial" charset="0"/>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Arial" charset="0"/>
                <a:cs typeface="Arial"/>
              </a:defRPr>
            </a:lvl3pPr>
            <a:lvl4pPr marL="1600200" indent="-228600" algn="l" defTabSz="457200" rtl="0" eaLnBrk="0" fontAlgn="base" hangingPunct="0">
              <a:spcBef>
                <a:spcPct val="20000"/>
              </a:spcBef>
              <a:spcAft>
                <a:spcPct val="0"/>
              </a:spcAft>
              <a:buClr>
                <a:srgbClr val="CC9933"/>
              </a:buClr>
              <a:buSzPct val="50000"/>
              <a:buFont typeface="Wingdings" charset="0"/>
              <a:buChar char=""/>
              <a:defRPr kern="1200">
                <a:solidFill>
                  <a:srgbClr val="7F7F7F"/>
                </a:solidFill>
                <a:latin typeface="Arial"/>
                <a:ea typeface="Arial" charset="0"/>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solidFill>
                  <a:schemeClr val="tx1"/>
                </a:solidFill>
                <a:latin typeface="+mn-lt"/>
              </a:rPr>
              <a:t>ATC Must </a:t>
            </a:r>
            <a:r>
              <a:rPr lang="en-US" sz="1800" b="1" dirty="0">
                <a:solidFill>
                  <a:schemeClr val="tx1"/>
                </a:solidFill>
                <a:latin typeface="+mn-lt"/>
              </a:rPr>
              <a:t>Provide </a:t>
            </a:r>
            <a:r>
              <a:rPr lang="en-US" sz="1800" b="1" dirty="0" smtClean="0">
                <a:solidFill>
                  <a:schemeClr val="tx1"/>
                </a:solidFill>
                <a:latin typeface="+mn-lt"/>
              </a:rPr>
              <a:t>1000 </a:t>
            </a:r>
            <a:r>
              <a:rPr lang="en-US" sz="1800" b="1" dirty="0">
                <a:solidFill>
                  <a:schemeClr val="tx1"/>
                </a:solidFill>
                <a:latin typeface="+mn-lt"/>
              </a:rPr>
              <a:t>FT Vertical or </a:t>
            </a:r>
            <a:r>
              <a:rPr lang="en-US" sz="1800" b="1" dirty="0" smtClean="0">
                <a:solidFill>
                  <a:schemeClr val="tx1"/>
                </a:solidFill>
                <a:latin typeface="+mn-lt"/>
              </a:rPr>
              <a:t>3 NM </a:t>
            </a:r>
            <a:r>
              <a:rPr lang="en-US" sz="1800" b="1" dirty="0">
                <a:solidFill>
                  <a:schemeClr val="tx1"/>
                </a:solidFill>
                <a:latin typeface="+mn-lt"/>
              </a:rPr>
              <a:t>Radar Separation Between Aircraft </a:t>
            </a:r>
            <a:r>
              <a:rPr lang="en-US" sz="1800" b="1" dirty="0" smtClean="0">
                <a:solidFill>
                  <a:schemeClr val="tx1"/>
                </a:solidFill>
                <a:latin typeface="+mn-lt"/>
              </a:rPr>
              <a:t>During Turn On </a:t>
            </a:r>
            <a:r>
              <a:rPr lang="en-US" sz="1800" b="1" dirty="0">
                <a:solidFill>
                  <a:schemeClr val="tx1"/>
                </a:solidFill>
                <a:latin typeface="+mn-lt"/>
              </a:rPr>
              <a:t>To Parallel Final </a:t>
            </a:r>
            <a:r>
              <a:rPr lang="en-US" sz="1800" b="1" dirty="0" smtClean="0">
                <a:solidFill>
                  <a:schemeClr val="tx1"/>
                </a:solidFill>
                <a:latin typeface="+mn-lt"/>
              </a:rPr>
              <a:t>Approach</a:t>
            </a:r>
          </a:p>
          <a:p>
            <a:r>
              <a:rPr lang="en-US" sz="1800" b="1" dirty="0" smtClean="0">
                <a:solidFill>
                  <a:schemeClr val="tx1"/>
                </a:solidFill>
                <a:latin typeface="+mn-lt"/>
              </a:rPr>
              <a:t>Aircraft Must be ‘Established” on the Straight-In before Losing Standard Separation – significant factor forcing extended downwind paths</a:t>
            </a:r>
          </a:p>
          <a:p>
            <a:r>
              <a:rPr lang="en-US" sz="1800" b="1" dirty="0" smtClean="0">
                <a:solidFill>
                  <a:schemeClr val="tx1"/>
                </a:solidFill>
                <a:latin typeface="+mn-lt"/>
              </a:rPr>
              <a:t>EoR Allows </a:t>
            </a:r>
            <a:r>
              <a:rPr lang="en-US" sz="1800" b="1" dirty="0">
                <a:solidFill>
                  <a:schemeClr val="tx1"/>
                </a:solidFill>
                <a:latin typeface="+mn-lt"/>
              </a:rPr>
              <a:t>A</a:t>
            </a:r>
            <a:r>
              <a:rPr lang="en-US" sz="1800" b="1" dirty="0" smtClean="0">
                <a:solidFill>
                  <a:schemeClr val="tx1"/>
                </a:solidFill>
                <a:latin typeface="+mn-lt"/>
              </a:rPr>
              <a:t>ircraft to be “Established” Once on the RNP Procedure</a:t>
            </a:r>
          </a:p>
          <a:p>
            <a:r>
              <a:rPr lang="en-US" sz="1800" b="1" dirty="0" smtClean="0">
                <a:solidFill>
                  <a:schemeClr val="tx1"/>
                </a:solidFill>
                <a:latin typeface="+mn-lt"/>
              </a:rPr>
              <a:t>Predictable Path, Reduces Track Miles and ATC/Pilot Communications</a:t>
            </a:r>
          </a:p>
          <a:p>
            <a:pPr marL="0" indent="0">
              <a:buNone/>
            </a:pPr>
            <a:endParaRPr lang="en-US" sz="1800" dirty="0" smtClean="0">
              <a:latin typeface="+mn-lt"/>
            </a:endParaRPr>
          </a:p>
          <a:p>
            <a:endParaRPr lang="en-US" sz="1800" dirty="0">
              <a:latin typeface="+mn-lt"/>
            </a:endParaRPr>
          </a:p>
        </p:txBody>
      </p:sp>
      <p:sp>
        <p:nvSpPr>
          <p:cNvPr id="6" name="Slide Number Placeholder 5"/>
          <p:cNvSpPr>
            <a:spLocks noGrp="1"/>
          </p:cNvSpPr>
          <p:nvPr>
            <p:ph type="sldNum" sz="quarter" idx="12"/>
          </p:nvPr>
        </p:nvSpPr>
        <p:spPr/>
        <p:txBody>
          <a:bodyPr/>
          <a:lstStyle/>
          <a:p>
            <a:pPr>
              <a:defRPr/>
            </a:pPr>
            <a:fld id="{1A5015DD-FA50-8647-98EF-19E1E2462FE0}" type="slidenum">
              <a:rPr lang="en-US" smtClean="0">
                <a:latin typeface="+mn-lt"/>
              </a:rPr>
              <a:pPr>
                <a:defRPr/>
              </a:pPr>
              <a:t>17</a:t>
            </a:fld>
            <a:endParaRPr lang="en-US" dirty="0">
              <a:latin typeface="+mn-lt"/>
            </a:endParaRPr>
          </a:p>
        </p:txBody>
      </p:sp>
    </p:spTree>
    <p:extLst>
      <p:ext uri="{BB962C8B-B14F-4D97-AF65-F5344CB8AC3E}">
        <p14:creationId xmlns:p14="http://schemas.microsoft.com/office/powerpoint/2010/main" val="1258317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1211" y="2385918"/>
            <a:ext cx="6632310" cy="3622810"/>
          </a:xfrm>
          <a:prstGeom prst="rect">
            <a:avLst/>
          </a:prstGeom>
        </p:spPr>
      </p:pic>
      <p:sp>
        <p:nvSpPr>
          <p:cNvPr id="56321" name="Title 1"/>
          <p:cNvSpPr>
            <a:spLocks noGrp="1"/>
          </p:cNvSpPr>
          <p:nvPr>
            <p:ph type="title"/>
          </p:nvPr>
        </p:nvSpPr>
        <p:spPr>
          <a:xfrm>
            <a:off x="0" y="0"/>
            <a:ext cx="9144000" cy="1143000"/>
          </a:xfrm>
        </p:spPr>
        <p:txBody>
          <a:bodyPr/>
          <a:lstStyle/>
          <a:p>
            <a:r>
              <a:rPr lang="en-US" sz="2800" dirty="0" smtClean="0">
                <a:ea typeface="MS PGothic" charset="0"/>
              </a:rPr>
              <a:t>      Simultaneous </a:t>
            </a:r>
            <a:r>
              <a:rPr lang="en-US" sz="2800" dirty="0">
                <a:ea typeface="MS PGothic" charset="0"/>
              </a:rPr>
              <a:t>Dependent </a:t>
            </a:r>
            <a:r>
              <a:rPr lang="en-US" sz="2800" dirty="0" smtClean="0">
                <a:ea typeface="MS PGothic" charset="0"/>
              </a:rPr>
              <a:t>Approaches</a:t>
            </a:r>
            <a:endParaRPr lang="en-US" sz="2800" dirty="0">
              <a:ea typeface="MS PGothic" charset="0"/>
            </a:endParaRPr>
          </a:p>
        </p:txBody>
      </p:sp>
      <p:sp>
        <p:nvSpPr>
          <p:cNvPr id="6" name="Content Placeholder 2"/>
          <p:cNvSpPr txBox="1">
            <a:spLocks/>
          </p:cNvSpPr>
          <p:nvPr/>
        </p:nvSpPr>
        <p:spPr>
          <a:xfrm>
            <a:off x="231195" y="1410790"/>
            <a:ext cx="5371948" cy="2358492"/>
          </a:xfrm>
          <a:prstGeom prst="rect">
            <a:avLst/>
          </a:prstGeom>
        </p:spPr>
        <p:txBody>
          <a:bodyPr/>
          <a:lst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ＭＳ Ｐゴシック" charset="0"/>
                <a:cs typeface="Arial"/>
              </a:defRPr>
            </a:lvl1pPr>
            <a:lvl2pPr marL="742950" indent="-285750" algn="l" defTabSz="457200" rtl="0" eaLnBrk="0" fontAlgn="base" hangingPunct="0">
              <a:spcBef>
                <a:spcPct val="20000"/>
              </a:spcBef>
              <a:spcAft>
                <a:spcPct val="0"/>
              </a:spcAft>
              <a:buClr>
                <a:srgbClr val="CC9933"/>
              </a:buClr>
              <a:buSzPct val="50000"/>
              <a:buFont typeface="Wingdings" charset="0"/>
              <a:buChar char=""/>
              <a:defRPr sz="2400" kern="1200">
                <a:solidFill>
                  <a:srgbClr val="7F7F7F"/>
                </a:solidFill>
                <a:latin typeface="Arial"/>
                <a:ea typeface="Arial" charset="0"/>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Arial" charset="0"/>
                <a:cs typeface="Arial"/>
              </a:defRPr>
            </a:lvl3pPr>
            <a:lvl4pPr marL="1600200" indent="-228600" algn="l" defTabSz="457200" rtl="0" eaLnBrk="0" fontAlgn="base" hangingPunct="0">
              <a:spcBef>
                <a:spcPct val="20000"/>
              </a:spcBef>
              <a:spcAft>
                <a:spcPct val="0"/>
              </a:spcAft>
              <a:buClr>
                <a:srgbClr val="CC9933"/>
              </a:buClr>
              <a:buSzPct val="50000"/>
              <a:buFont typeface="Wingdings" charset="0"/>
              <a:buChar char=""/>
              <a:defRPr kern="1200">
                <a:solidFill>
                  <a:srgbClr val="7F7F7F"/>
                </a:solidFill>
                <a:latin typeface="Arial"/>
                <a:ea typeface="Arial" charset="0"/>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sz="2000" dirty="0">
                <a:solidFill>
                  <a:srgbClr val="000000"/>
                </a:solidFill>
                <a:latin typeface="+mn-lt"/>
              </a:rPr>
              <a:t>Parallel Straight-In </a:t>
            </a:r>
            <a:r>
              <a:rPr lang="en-US" sz="2000" dirty="0" smtClean="0">
                <a:solidFill>
                  <a:srgbClr val="000000"/>
                </a:solidFill>
                <a:latin typeface="+mn-lt"/>
              </a:rPr>
              <a:t>Approaches</a:t>
            </a:r>
          </a:p>
          <a:p>
            <a:pPr eaLnBrk="1" hangingPunct="1"/>
            <a:r>
              <a:rPr lang="en-US" sz="2000" b="1" i="1" dirty="0" smtClean="0">
                <a:solidFill>
                  <a:schemeClr val="tx2">
                    <a:lumMod val="50000"/>
                  </a:schemeClr>
                </a:solidFill>
                <a:latin typeface="+mn-lt"/>
              </a:rPr>
              <a:t>1000 Ft Vertical or 3 NM during </a:t>
            </a:r>
            <a:r>
              <a:rPr lang="en-US" sz="2000" b="1" i="1" dirty="0">
                <a:solidFill>
                  <a:schemeClr val="tx2">
                    <a:lumMod val="50000"/>
                  </a:schemeClr>
                </a:solidFill>
                <a:latin typeface="+mn-lt"/>
              </a:rPr>
              <a:t>T</a:t>
            </a:r>
            <a:r>
              <a:rPr lang="en-US" sz="2000" b="1" i="1" dirty="0" smtClean="0">
                <a:solidFill>
                  <a:schemeClr val="tx2">
                    <a:lumMod val="50000"/>
                  </a:schemeClr>
                </a:solidFill>
                <a:latin typeface="+mn-lt"/>
              </a:rPr>
              <a:t>urn On</a:t>
            </a:r>
            <a:endParaRPr lang="en-US" sz="2000" b="1" i="1" dirty="0">
              <a:solidFill>
                <a:schemeClr val="tx2">
                  <a:lumMod val="50000"/>
                </a:schemeClr>
              </a:solidFill>
              <a:latin typeface="+mn-lt"/>
            </a:endParaRPr>
          </a:p>
          <a:p>
            <a:pPr eaLnBrk="1" hangingPunct="1"/>
            <a:r>
              <a:rPr lang="en-US" sz="2000" dirty="0" smtClean="0">
                <a:solidFill>
                  <a:srgbClr val="000000"/>
                </a:solidFill>
                <a:latin typeface="+mn-lt"/>
              </a:rPr>
              <a:t>1.5 NM Diagonal Separation with Runway </a:t>
            </a:r>
            <a:r>
              <a:rPr lang="en-US" sz="2000" dirty="0">
                <a:solidFill>
                  <a:srgbClr val="000000"/>
                </a:solidFill>
                <a:latin typeface="+mn-lt"/>
              </a:rPr>
              <a:t>Centerlines </a:t>
            </a:r>
            <a:r>
              <a:rPr lang="en-US" sz="2000" dirty="0" smtClean="0">
                <a:solidFill>
                  <a:srgbClr val="000000"/>
                </a:solidFill>
                <a:latin typeface="+mn-lt"/>
              </a:rPr>
              <a:t>2500 </a:t>
            </a:r>
            <a:r>
              <a:rPr lang="en-US" sz="2000" dirty="0">
                <a:solidFill>
                  <a:srgbClr val="000000"/>
                </a:solidFill>
                <a:latin typeface="+mn-lt"/>
              </a:rPr>
              <a:t>– </a:t>
            </a:r>
            <a:r>
              <a:rPr lang="en-US" sz="2000" dirty="0" smtClean="0">
                <a:solidFill>
                  <a:srgbClr val="000000"/>
                </a:solidFill>
                <a:latin typeface="+mn-lt"/>
              </a:rPr>
              <a:t>4300 feet apart </a:t>
            </a:r>
          </a:p>
          <a:p>
            <a:pPr eaLnBrk="1" hangingPunct="1"/>
            <a:r>
              <a:rPr lang="en-US" sz="2000" dirty="0" smtClean="0">
                <a:solidFill>
                  <a:srgbClr val="000000"/>
                </a:solidFill>
                <a:latin typeface="+mn-lt"/>
              </a:rPr>
              <a:t>2 NM </a:t>
            </a:r>
            <a:r>
              <a:rPr lang="en-US" sz="2000" dirty="0">
                <a:solidFill>
                  <a:srgbClr val="000000"/>
                </a:solidFill>
                <a:latin typeface="+mn-lt"/>
              </a:rPr>
              <a:t>Diagonal </a:t>
            </a:r>
            <a:r>
              <a:rPr lang="en-US" sz="2000" dirty="0" smtClean="0">
                <a:solidFill>
                  <a:srgbClr val="000000"/>
                </a:solidFill>
                <a:latin typeface="+mn-lt"/>
              </a:rPr>
              <a:t>Separation with Runway Centerlines more than 4300 – 9000 feet</a:t>
            </a:r>
          </a:p>
          <a:p>
            <a:pPr eaLnBrk="1" hangingPunct="1"/>
            <a:r>
              <a:rPr lang="en-US" sz="2000" dirty="0" smtClean="0">
                <a:solidFill>
                  <a:srgbClr val="000000"/>
                </a:solidFill>
                <a:latin typeface="+mn-lt"/>
              </a:rPr>
              <a:t>Developmental Site: Seattle (SEA), Washington (Greener Skies project) </a:t>
            </a:r>
            <a:endParaRPr lang="en-US" sz="2000" dirty="0">
              <a:solidFill>
                <a:srgbClr val="000000"/>
              </a:solidFill>
              <a:latin typeface="+mn-lt"/>
            </a:endParaRPr>
          </a:p>
          <a:p>
            <a:pPr lvl="2"/>
            <a:endParaRPr lang="en-US" dirty="0" smtClean="0">
              <a:solidFill>
                <a:srgbClr val="000000"/>
              </a:solidFill>
              <a:latin typeface="+mn-lt"/>
              <a:cs typeface="Arial" charset="0"/>
            </a:endParaRPr>
          </a:p>
          <a:p>
            <a:pPr lvl="1"/>
            <a:endParaRPr lang="en-US" sz="2000" dirty="0" smtClean="0">
              <a:solidFill>
                <a:srgbClr val="000000"/>
              </a:solidFill>
              <a:latin typeface="+mn-lt"/>
              <a:cs typeface="Arial" charset="0"/>
            </a:endParaRPr>
          </a:p>
          <a:p>
            <a:pPr lvl="1"/>
            <a:endParaRPr lang="en-US" sz="2000" dirty="0" smtClean="0">
              <a:solidFill>
                <a:srgbClr val="000000"/>
              </a:solidFill>
              <a:latin typeface="+mn-lt"/>
              <a:cs typeface="Arial" charset="0"/>
            </a:endParaRPr>
          </a:p>
          <a:p>
            <a:pPr lvl="2"/>
            <a:endParaRPr lang="en-US" dirty="0">
              <a:solidFill>
                <a:srgbClr val="000000"/>
              </a:solidFill>
              <a:latin typeface="+mn-lt"/>
              <a:cs typeface="Arial" charset="0"/>
            </a:endParaRPr>
          </a:p>
        </p:txBody>
      </p:sp>
      <p:sp>
        <p:nvSpPr>
          <p:cNvPr id="3" name="Slide Number Placeholder 2"/>
          <p:cNvSpPr>
            <a:spLocks noGrp="1"/>
          </p:cNvSpPr>
          <p:nvPr>
            <p:ph type="sldNum" sz="quarter" idx="12"/>
          </p:nvPr>
        </p:nvSpPr>
        <p:spPr/>
        <p:txBody>
          <a:bodyPr/>
          <a:lstStyle/>
          <a:p>
            <a:pPr>
              <a:defRPr/>
            </a:pPr>
            <a:fld id="{1A5015DD-FA50-8647-98EF-19E1E2462FE0}" type="slidenum">
              <a:rPr lang="en-US" smtClean="0">
                <a:latin typeface="+mn-lt"/>
              </a:rPr>
              <a:pPr>
                <a:defRPr/>
              </a:pPr>
              <a:t>18</a:t>
            </a:fld>
            <a:endParaRPr lang="en-US" dirty="0">
              <a:latin typeface="+mn-lt"/>
            </a:endParaRPr>
          </a:p>
        </p:txBody>
      </p:sp>
    </p:spTree>
    <p:extLst>
      <p:ext uri="{BB962C8B-B14F-4D97-AF65-F5344CB8AC3E}">
        <p14:creationId xmlns:p14="http://schemas.microsoft.com/office/powerpoint/2010/main" val="1705851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 Simultaneous Dependent Operations</a:t>
            </a:r>
            <a:endParaRPr lang="en-US" dirty="0"/>
          </a:p>
        </p:txBody>
      </p:sp>
      <p:sp>
        <p:nvSpPr>
          <p:cNvPr id="3" name="Content Placeholder 2"/>
          <p:cNvSpPr>
            <a:spLocks noGrp="1"/>
          </p:cNvSpPr>
          <p:nvPr>
            <p:ph idx="1"/>
          </p:nvPr>
        </p:nvSpPr>
        <p:spPr/>
        <p:txBody>
          <a:bodyPr/>
          <a:lstStyle/>
          <a:p>
            <a:r>
              <a:rPr lang="en-US" dirty="0" smtClean="0"/>
              <a:t>RNAV STARs Connect to RNP AR Approaches on Downwind (Closed STAR)</a:t>
            </a:r>
          </a:p>
          <a:p>
            <a:r>
              <a:rPr lang="en-US" dirty="0" smtClean="0"/>
              <a:t>Implementation Based on Local Waiver to FAA JO 7110.65, </a:t>
            </a:r>
            <a:r>
              <a:rPr lang="en-US" i="1" dirty="0" smtClean="0"/>
              <a:t>Air Traffic Control</a:t>
            </a:r>
          </a:p>
          <a:p>
            <a:r>
              <a:rPr lang="en-US" u="sng" dirty="0" smtClean="0"/>
              <a:t>Play Video </a:t>
            </a:r>
            <a:r>
              <a:rPr lang="en-US" dirty="0" smtClean="0"/>
              <a:t>of First Simultaneous Dependent Operation with </a:t>
            </a:r>
            <a:r>
              <a:rPr lang="en-US" dirty="0" err="1" smtClean="0"/>
              <a:t>EoR</a:t>
            </a:r>
            <a:r>
              <a:rPr lang="en-US" dirty="0" smtClean="0"/>
              <a:t> flight…</a:t>
            </a:r>
            <a:endParaRPr lang="en-US" dirty="0"/>
          </a:p>
        </p:txBody>
      </p:sp>
      <p:sp>
        <p:nvSpPr>
          <p:cNvPr id="5" name="Slide Number Placeholder 4"/>
          <p:cNvSpPr>
            <a:spLocks noGrp="1"/>
          </p:cNvSpPr>
          <p:nvPr>
            <p:ph type="sldNum" sz="quarter" idx="4"/>
          </p:nvPr>
        </p:nvSpPr>
        <p:spPr/>
        <p:txBody>
          <a:bodyPr/>
          <a:lstStyle/>
          <a:p>
            <a:fld id="{2AEF1A05-5ACD-4642-8191-FCD2E320DE99}" type="slidenum">
              <a:rPr lang="en-US" smtClean="0"/>
              <a:pPr/>
              <a:t>19</a:t>
            </a:fld>
            <a:endParaRPr lang="en-US" dirty="0"/>
          </a:p>
        </p:txBody>
      </p:sp>
    </p:spTree>
    <p:extLst>
      <p:ext uri="{BB962C8B-B14F-4D97-AF65-F5344CB8AC3E}">
        <p14:creationId xmlns:p14="http://schemas.microsoft.com/office/powerpoint/2010/main" val="3706142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PBN Program Background</a:t>
            </a:r>
          </a:p>
          <a:p>
            <a:r>
              <a:rPr lang="en-US" dirty="0" smtClean="0"/>
              <a:t>Current Status and Implementation Processes</a:t>
            </a:r>
          </a:p>
          <a:p>
            <a:r>
              <a:rPr lang="en-US" dirty="0" smtClean="0"/>
              <a:t>Delivering New Capabilities with PBN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Tree>
    <p:extLst>
      <p:ext uri="{BB962C8B-B14F-4D97-AF65-F5344CB8AC3E}">
        <p14:creationId xmlns:p14="http://schemas.microsoft.com/office/powerpoint/2010/main" val="417866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83560"/>
            <a:ext cx="8229600" cy="1143000"/>
          </a:xfrm>
        </p:spPr>
        <p:txBody>
          <a:bodyPr/>
          <a:lstStyle/>
          <a:p>
            <a:r>
              <a:rPr lang="en-US" sz="2800" dirty="0">
                <a:ea typeface="MS PGothic" charset="0"/>
              </a:rPr>
              <a:t>Simultaneous Independent </a:t>
            </a:r>
            <a:r>
              <a:rPr lang="en-US" sz="2800" dirty="0" smtClean="0">
                <a:ea typeface="MS PGothic" charset="0"/>
              </a:rPr>
              <a:t>Approaches</a:t>
            </a:r>
            <a:br>
              <a:rPr lang="en-US" sz="2800" dirty="0" smtClean="0">
                <a:ea typeface="MS PGothic" charset="0"/>
              </a:rPr>
            </a:br>
            <a:r>
              <a:rPr lang="en-US" sz="2800" dirty="0" smtClean="0">
                <a:ea typeface="MS PGothic" charset="0"/>
              </a:rPr>
              <a:t>Duals, Triples &amp; Widely-Spaced</a:t>
            </a:r>
            <a:endParaRPr lang="en-US" sz="2800" dirty="0">
              <a:ea typeface="MS PGothic" charset="0"/>
            </a:endParaRPr>
          </a:p>
        </p:txBody>
      </p:sp>
      <p:pic>
        <p:nvPicPr>
          <p:cNvPr id="583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57"/>
          <a:stretch/>
        </p:blipFill>
        <p:spPr bwMode="auto">
          <a:xfrm>
            <a:off x="4284726" y="1095401"/>
            <a:ext cx="3977051" cy="210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27331" y="1059440"/>
            <a:ext cx="3835766" cy="1403682"/>
          </a:xfrm>
          <a:prstGeom prst="rect">
            <a:avLst/>
          </a:prstGeom>
        </p:spPr>
        <p:txBody>
          <a:bodyPr/>
          <a:lst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ＭＳ Ｐゴシック" charset="0"/>
                <a:cs typeface="Arial"/>
              </a:defRPr>
            </a:lvl1pPr>
            <a:lvl2pPr marL="742950" indent="-285750" algn="l" defTabSz="457200" rtl="0" eaLnBrk="0" fontAlgn="base" hangingPunct="0">
              <a:spcBef>
                <a:spcPct val="20000"/>
              </a:spcBef>
              <a:spcAft>
                <a:spcPct val="0"/>
              </a:spcAft>
              <a:buClr>
                <a:srgbClr val="CC9933"/>
              </a:buClr>
              <a:buSzPct val="50000"/>
              <a:buFont typeface="Wingdings" charset="0"/>
              <a:buChar char=""/>
              <a:defRPr sz="2400" kern="1200">
                <a:solidFill>
                  <a:srgbClr val="7F7F7F"/>
                </a:solidFill>
                <a:latin typeface="Arial"/>
                <a:ea typeface="Arial" charset="0"/>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Arial" charset="0"/>
                <a:cs typeface="Arial"/>
              </a:defRPr>
            </a:lvl3pPr>
            <a:lvl4pPr marL="1600200" indent="-228600" algn="l" defTabSz="457200" rtl="0" eaLnBrk="0" fontAlgn="base" hangingPunct="0">
              <a:spcBef>
                <a:spcPct val="20000"/>
              </a:spcBef>
              <a:spcAft>
                <a:spcPct val="0"/>
              </a:spcAft>
              <a:buClr>
                <a:srgbClr val="CC9933"/>
              </a:buClr>
              <a:buSzPct val="50000"/>
              <a:buFont typeface="Wingdings" charset="0"/>
              <a:buChar char=""/>
              <a:defRPr kern="1200">
                <a:solidFill>
                  <a:srgbClr val="7F7F7F"/>
                </a:solidFill>
                <a:latin typeface="Arial"/>
                <a:ea typeface="Arial" charset="0"/>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1400" b="1" dirty="0" smtClean="0">
                <a:solidFill>
                  <a:srgbClr val="000000"/>
                </a:solidFill>
                <a:latin typeface="+mn-lt"/>
              </a:rPr>
              <a:t>DUALS &amp; TRIPLES</a:t>
            </a:r>
          </a:p>
          <a:p>
            <a:pPr eaLnBrk="1" hangingPunct="1"/>
            <a:r>
              <a:rPr lang="en-US" sz="1400" dirty="0" smtClean="0">
                <a:solidFill>
                  <a:srgbClr val="000000"/>
                </a:solidFill>
                <a:latin typeface="+mn-lt"/>
              </a:rPr>
              <a:t>Parallel </a:t>
            </a:r>
            <a:r>
              <a:rPr lang="en-US" sz="1400" dirty="0">
                <a:solidFill>
                  <a:srgbClr val="000000"/>
                </a:solidFill>
                <a:latin typeface="+mn-lt"/>
              </a:rPr>
              <a:t>Straight-In </a:t>
            </a:r>
            <a:r>
              <a:rPr lang="en-US" sz="1400" dirty="0" smtClean="0">
                <a:solidFill>
                  <a:srgbClr val="000000"/>
                </a:solidFill>
                <a:latin typeface="+mn-lt"/>
              </a:rPr>
              <a:t>Approaches</a:t>
            </a:r>
          </a:p>
          <a:p>
            <a:pPr eaLnBrk="1" hangingPunct="1"/>
            <a:r>
              <a:rPr lang="en-US" sz="1400" b="1" i="1" dirty="0" smtClean="0">
                <a:solidFill>
                  <a:srgbClr val="10253F"/>
                </a:solidFill>
                <a:latin typeface="+mn-lt"/>
              </a:rPr>
              <a:t>1000ft Vertical </a:t>
            </a:r>
            <a:r>
              <a:rPr lang="en-US" sz="1400" b="1" i="1" dirty="0">
                <a:solidFill>
                  <a:srgbClr val="10253F"/>
                </a:solidFill>
                <a:latin typeface="+mn-lt"/>
              </a:rPr>
              <a:t>or 3NM </a:t>
            </a:r>
            <a:r>
              <a:rPr lang="en-US" sz="1400" b="1" i="1" dirty="0" smtClean="0">
                <a:solidFill>
                  <a:srgbClr val="10253F"/>
                </a:solidFill>
                <a:latin typeface="+mn-lt"/>
              </a:rPr>
              <a:t>Lateral Turn</a:t>
            </a:r>
            <a:r>
              <a:rPr lang="en-US" sz="1400" b="1" i="1" dirty="0">
                <a:solidFill>
                  <a:srgbClr val="10253F"/>
                </a:solidFill>
                <a:latin typeface="+mn-lt"/>
              </a:rPr>
              <a:t> </a:t>
            </a:r>
            <a:r>
              <a:rPr lang="en-US" sz="1400" b="1" i="1" dirty="0" smtClean="0">
                <a:solidFill>
                  <a:srgbClr val="10253F"/>
                </a:solidFill>
                <a:latin typeface="+mn-lt"/>
              </a:rPr>
              <a:t>On</a:t>
            </a:r>
          </a:p>
          <a:p>
            <a:pPr eaLnBrk="1" hangingPunct="1"/>
            <a:r>
              <a:rPr lang="en-US" sz="1400" dirty="0" smtClean="0">
                <a:solidFill>
                  <a:srgbClr val="000000"/>
                </a:solidFill>
                <a:latin typeface="+mn-lt"/>
              </a:rPr>
              <a:t>Radar </a:t>
            </a:r>
            <a:r>
              <a:rPr lang="en-US" sz="1400" dirty="0">
                <a:solidFill>
                  <a:srgbClr val="000000"/>
                </a:solidFill>
                <a:latin typeface="+mn-lt"/>
              </a:rPr>
              <a:t>Final Monitor Required</a:t>
            </a:r>
          </a:p>
          <a:p>
            <a:pPr eaLnBrk="1" hangingPunct="1"/>
            <a:r>
              <a:rPr lang="en-US" sz="1400" dirty="0">
                <a:solidFill>
                  <a:srgbClr val="000000"/>
                </a:solidFill>
                <a:latin typeface="+mn-lt"/>
              </a:rPr>
              <a:t>Non-Transgression </a:t>
            </a:r>
            <a:r>
              <a:rPr lang="en-US" sz="1400" dirty="0" smtClean="0">
                <a:solidFill>
                  <a:srgbClr val="000000"/>
                </a:solidFill>
                <a:latin typeface="+mn-lt"/>
              </a:rPr>
              <a:t>Zones </a:t>
            </a:r>
            <a:r>
              <a:rPr lang="en-US" sz="1400" dirty="0">
                <a:solidFill>
                  <a:srgbClr val="000000"/>
                </a:solidFill>
                <a:latin typeface="+mn-lt"/>
              </a:rPr>
              <a:t>(NTZ)</a:t>
            </a:r>
            <a:endParaRPr lang="en-US" sz="1600" dirty="0">
              <a:solidFill>
                <a:srgbClr val="000000"/>
              </a:solidFill>
              <a:latin typeface="+mn-lt"/>
            </a:endParaRPr>
          </a:p>
          <a:p>
            <a:pPr lvl="2"/>
            <a:endParaRPr lang="en-US" sz="1400" dirty="0" smtClean="0">
              <a:solidFill>
                <a:srgbClr val="000000"/>
              </a:solidFill>
              <a:latin typeface="+mn-lt"/>
              <a:cs typeface="Arial" charset="0"/>
            </a:endParaRPr>
          </a:p>
          <a:p>
            <a:pPr lvl="1"/>
            <a:endParaRPr lang="en-US" sz="1400" dirty="0" smtClean="0">
              <a:solidFill>
                <a:srgbClr val="000000"/>
              </a:solidFill>
              <a:latin typeface="+mn-lt"/>
              <a:cs typeface="Arial" charset="0"/>
            </a:endParaRPr>
          </a:p>
          <a:p>
            <a:pPr lvl="1"/>
            <a:endParaRPr lang="en-US" sz="1400" dirty="0" smtClean="0">
              <a:solidFill>
                <a:srgbClr val="000000"/>
              </a:solidFill>
              <a:latin typeface="+mn-lt"/>
              <a:cs typeface="Arial" charset="0"/>
            </a:endParaRPr>
          </a:p>
          <a:p>
            <a:pPr lvl="2"/>
            <a:endParaRPr lang="en-US" sz="1400" dirty="0">
              <a:solidFill>
                <a:srgbClr val="000000"/>
              </a:solidFill>
              <a:latin typeface="+mn-lt"/>
              <a:cs typeface="Arial" charset="0"/>
            </a:endParaRPr>
          </a:p>
        </p:txBody>
      </p:sp>
      <p:pic>
        <p:nvPicPr>
          <p:cNvPr id="2" name="Picture 1"/>
          <p:cNvPicPr>
            <a:picLocks noChangeAspect="1"/>
          </p:cNvPicPr>
          <p:nvPr/>
        </p:nvPicPr>
        <p:blipFill>
          <a:blip r:embed="rId3"/>
          <a:stretch>
            <a:fillRect/>
          </a:stretch>
        </p:blipFill>
        <p:spPr>
          <a:xfrm>
            <a:off x="498969" y="2548380"/>
            <a:ext cx="3785757" cy="1452912"/>
          </a:xfrm>
          <a:prstGeom prst="rect">
            <a:avLst/>
          </a:prstGeom>
        </p:spPr>
      </p:pic>
      <p:pic>
        <p:nvPicPr>
          <p:cNvPr id="3" name="Picture 2"/>
          <p:cNvPicPr>
            <a:picLocks noChangeAspect="1"/>
          </p:cNvPicPr>
          <p:nvPr/>
        </p:nvPicPr>
        <p:blipFill>
          <a:blip r:embed="rId4"/>
          <a:stretch>
            <a:fillRect/>
          </a:stretch>
        </p:blipFill>
        <p:spPr>
          <a:xfrm>
            <a:off x="1505650" y="4233910"/>
            <a:ext cx="3580211" cy="1798157"/>
          </a:xfrm>
          <a:prstGeom prst="rect">
            <a:avLst/>
          </a:prstGeom>
        </p:spPr>
      </p:pic>
      <p:sp>
        <p:nvSpPr>
          <p:cNvPr id="8" name="Content Placeholder 2"/>
          <p:cNvSpPr txBox="1">
            <a:spLocks/>
          </p:cNvSpPr>
          <p:nvPr/>
        </p:nvSpPr>
        <p:spPr>
          <a:xfrm>
            <a:off x="5085861" y="4233910"/>
            <a:ext cx="3988162" cy="1471546"/>
          </a:xfrm>
          <a:prstGeom prst="rect">
            <a:avLst/>
          </a:prstGeom>
        </p:spPr>
        <p:txBody>
          <a:bodyPr/>
          <a:lst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ＭＳ Ｐゴシック" charset="0"/>
                <a:cs typeface="Arial"/>
              </a:defRPr>
            </a:lvl1pPr>
            <a:lvl2pPr marL="742950" indent="-285750" algn="l" defTabSz="457200" rtl="0" eaLnBrk="0" fontAlgn="base" hangingPunct="0">
              <a:spcBef>
                <a:spcPct val="20000"/>
              </a:spcBef>
              <a:spcAft>
                <a:spcPct val="0"/>
              </a:spcAft>
              <a:buClr>
                <a:srgbClr val="CC9933"/>
              </a:buClr>
              <a:buSzPct val="50000"/>
              <a:buFont typeface="Wingdings" charset="0"/>
              <a:buChar char=""/>
              <a:defRPr sz="2400" kern="1200">
                <a:solidFill>
                  <a:srgbClr val="7F7F7F"/>
                </a:solidFill>
                <a:latin typeface="Arial"/>
                <a:ea typeface="Arial" charset="0"/>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Arial" charset="0"/>
                <a:cs typeface="Arial"/>
              </a:defRPr>
            </a:lvl3pPr>
            <a:lvl4pPr marL="1600200" indent="-228600" algn="l" defTabSz="457200" rtl="0" eaLnBrk="0" fontAlgn="base" hangingPunct="0">
              <a:spcBef>
                <a:spcPct val="20000"/>
              </a:spcBef>
              <a:spcAft>
                <a:spcPct val="0"/>
              </a:spcAft>
              <a:buClr>
                <a:srgbClr val="CC9933"/>
              </a:buClr>
              <a:buSzPct val="50000"/>
              <a:buFont typeface="Wingdings" charset="0"/>
              <a:buChar char=""/>
              <a:defRPr kern="1200">
                <a:solidFill>
                  <a:srgbClr val="7F7F7F"/>
                </a:solidFill>
                <a:latin typeface="Arial"/>
                <a:ea typeface="Arial" charset="0"/>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1400" b="1" dirty="0" smtClean="0">
                <a:solidFill>
                  <a:srgbClr val="000000"/>
                </a:solidFill>
                <a:latin typeface="+mn-lt"/>
              </a:rPr>
              <a:t>WIDELY-SPACED</a:t>
            </a:r>
          </a:p>
          <a:p>
            <a:pPr eaLnBrk="1" hangingPunct="1"/>
            <a:r>
              <a:rPr lang="en-US" sz="1400" dirty="0" smtClean="0">
                <a:solidFill>
                  <a:srgbClr val="000000"/>
                </a:solidFill>
                <a:latin typeface="+mn-lt"/>
              </a:rPr>
              <a:t>Parallel </a:t>
            </a:r>
            <a:r>
              <a:rPr lang="en-US" sz="1400" dirty="0">
                <a:solidFill>
                  <a:srgbClr val="000000"/>
                </a:solidFill>
                <a:latin typeface="+mn-lt"/>
              </a:rPr>
              <a:t>Straight-In </a:t>
            </a:r>
            <a:r>
              <a:rPr lang="en-US" sz="1400" dirty="0" smtClean="0">
                <a:solidFill>
                  <a:srgbClr val="000000"/>
                </a:solidFill>
                <a:latin typeface="+mn-lt"/>
              </a:rPr>
              <a:t>Approaches</a:t>
            </a:r>
          </a:p>
          <a:p>
            <a:pPr eaLnBrk="1" hangingPunct="1"/>
            <a:r>
              <a:rPr lang="en-US" sz="1400" b="1" i="1" dirty="0" smtClean="0">
                <a:solidFill>
                  <a:srgbClr val="10253F"/>
                </a:solidFill>
                <a:latin typeface="+mn-lt"/>
              </a:rPr>
              <a:t>1000ft Vertical or 3NM Lateral Turn</a:t>
            </a:r>
            <a:r>
              <a:rPr lang="en-US" sz="1400" b="1" i="1" dirty="0">
                <a:solidFill>
                  <a:srgbClr val="10253F"/>
                </a:solidFill>
                <a:latin typeface="+mn-lt"/>
              </a:rPr>
              <a:t> </a:t>
            </a:r>
            <a:r>
              <a:rPr lang="en-US" sz="1400" b="1" i="1" dirty="0" smtClean="0">
                <a:solidFill>
                  <a:srgbClr val="10253F"/>
                </a:solidFill>
                <a:latin typeface="+mn-lt"/>
              </a:rPr>
              <a:t>On</a:t>
            </a:r>
          </a:p>
          <a:p>
            <a:pPr eaLnBrk="1" hangingPunct="1"/>
            <a:r>
              <a:rPr lang="en-US" sz="1400" dirty="0" smtClean="0">
                <a:solidFill>
                  <a:srgbClr val="000000"/>
                </a:solidFill>
                <a:latin typeface="+mn-lt"/>
              </a:rPr>
              <a:t>More than 9000ft between runways</a:t>
            </a:r>
          </a:p>
          <a:p>
            <a:pPr eaLnBrk="1" hangingPunct="1"/>
            <a:r>
              <a:rPr lang="en-US" sz="1400" dirty="0" smtClean="0">
                <a:solidFill>
                  <a:srgbClr val="000000"/>
                </a:solidFill>
                <a:latin typeface="+mn-lt"/>
              </a:rPr>
              <a:t>Radar </a:t>
            </a:r>
            <a:r>
              <a:rPr lang="en-US" sz="1400" dirty="0">
                <a:solidFill>
                  <a:srgbClr val="000000"/>
                </a:solidFill>
                <a:latin typeface="+mn-lt"/>
              </a:rPr>
              <a:t>Final Monitor </a:t>
            </a:r>
            <a:r>
              <a:rPr lang="en-US" sz="1400" dirty="0" smtClean="0">
                <a:solidFill>
                  <a:srgbClr val="000000"/>
                </a:solidFill>
                <a:latin typeface="+mn-lt"/>
              </a:rPr>
              <a:t>NOT Required</a:t>
            </a:r>
          </a:p>
          <a:p>
            <a:pPr eaLnBrk="1" hangingPunct="1"/>
            <a:r>
              <a:rPr lang="en-US" sz="1400" dirty="0" smtClean="0">
                <a:solidFill>
                  <a:srgbClr val="000000"/>
                </a:solidFill>
                <a:latin typeface="+mn-lt"/>
              </a:rPr>
              <a:t>Developmental Site: Denver (DEN), Colorado</a:t>
            </a:r>
            <a:endParaRPr lang="en-US" sz="1400" dirty="0">
              <a:solidFill>
                <a:srgbClr val="000000"/>
              </a:solidFill>
              <a:latin typeface="+mn-lt"/>
            </a:endParaRPr>
          </a:p>
          <a:p>
            <a:pPr eaLnBrk="1" hangingPunct="1"/>
            <a:endParaRPr lang="en-US" sz="1400" dirty="0" smtClean="0">
              <a:solidFill>
                <a:srgbClr val="000000"/>
              </a:solidFill>
              <a:latin typeface="+mn-lt"/>
              <a:cs typeface="Arial" charset="0"/>
            </a:endParaRPr>
          </a:p>
          <a:p>
            <a:pPr lvl="1"/>
            <a:endParaRPr lang="en-US" sz="1400" dirty="0" smtClean="0">
              <a:solidFill>
                <a:srgbClr val="000000"/>
              </a:solidFill>
              <a:latin typeface="+mn-lt"/>
              <a:cs typeface="Arial" charset="0"/>
            </a:endParaRPr>
          </a:p>
          <a:p>
            <a:pPr lvl="1"/>
            <a:endParaRPr lang="en-US" sz="1400" dirty="0" smtClean="0">
              <a:solidFill>
                <a:srgbClr val="000000"/>
              </a:solidFill>
              <a:latin typeface="+mn-lt"/>
              <a:cs typeface="Arial" charset="0"/>
            </a:endParaRPr>
          </a:p>
          <a:p>
            <a:pPr lvl="2"/>
            <a:endParaRPr lang="en-US" sz="1400" dirty="0">
              <a:solidFill>
                <a:srgbClr val="000000"/>
              </a:solidFill>
              <a:latin typeface="+mn-lt"/>
              <a:cs typeface="Arial" charset="0"/>
            </a:endParaRPr>
          </a:p>
        </p:txBody>
      </p:sp>
      <p:cxnSp>
        <p:nvCxnSpPr>
          <p:cNvPr id="5" name="Straight Connector 4"/>
          <p:cNvCxnSpPr/>
          <p:nvPr/>
        </p:nvCxnSpPr>
        <p:spPr>
          <a:xfrm>
            <a:off x="58488" y="4102684"/>
            <a:ext cx="901553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1A5015DD-FA50-8647-98EF-19E1E2462FE0}" type="slidenum">
              <a:rPr lang="en-US" smtClean="0">
                <a:latin typeface="+mn-lt"/>
              </a:rPr>
              <a:pPr>
                <a:defRPr/>
              </a:pPr>
              <a:t>20</a:t>
            </a:fld>
            <a:endParaRPr lang="en-US" dirty="0">
              <a:latin typeface="+mn-lt"/>
            </a:endParaRPr>
          </a:p>
        </p:txBody>
      </p:sp>
    </p:spTree>
    <p:extLst>
      <p:ext uri="{BB962C8B-B14F-4D97-AF65-F5344CB8AC3E}">
        <p14:creationId xmlns:p14="http://schemas.microsoft.com/office/powerpoint/2010/main" val="2726549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DEN Simultaneous Widely Spaced Operations</a:t>
            </a:r>
            <a:endParaRPr lang="en-US" dirty="0"/>
          </a:p>
        </p:txBody>
      </p:sp>
      <p:sp>
        <p:nvSpPr>
          <p:cNvPr id="3" name="Content Placeholder 2"/>
          <p:cNvSpPr>
            <a:spLocks noGrp="1"/>
          </p:cNvSpPr>
          <p:nvPr>
            <p:ph idx="1"/>
          </p:nvPr>
        </p:nvSpPr>
        <p:spPr/>
        <p:txBody>
          <a:bodyPr/>
          <a:lstStyle/>
          <a:p>
            <a:r>
              <a:rPr lang="en-US" dirty="0"/>
              <a:t>RNAV STARs Connect to RNP AR Approaches on Downwind (Closed STAR)</a:t>
            </a:r>
          </a:p>
          <a:p>
            <a:r>
              <a:rPr lang="en-US" dirty="0"/>
              <a:t>Implementation Based on Local Waiver to FAA JO 7110.65, </a:t>
            </a:r>
            <a:r>
              <a:rPr lang="en-US" i="1" dirty="0"/>
              <a:t>Air Traffic Control</a:t>
            </a:r>
          </a:p>
          <a:p>
            <a:r>
              <a:rPr lang="en-US" u="sng" dirty="0" smtClean="0"/>
              <a:t>Play Video </a:t>
            </a:r>
            <a:r>
              <a:rPr lang="en-US" dirty="0" smtClean="0"/>
              <a:t>of DEN Widely-Spaced Simultaneous Independent Approaches, Without Final Monitors, Showing First </a:t>
            </a:r>
            <a:r>
              <a:rPr lang="en-US" dirty="0" err="1" smtClean="0"/>
              <a:t>EoR</a:t>
            </a:r>
            <a:r>
              <a:rPr lang="en-US" dirty="0" smtClean="0"/>
              <a:t> Flights with Graphical Description Overlays</a:t>
            </a:r>
            <a:endParaRPr lang="en-US" dirty="0"/>
          </a:p>
        </p:txBody>
      </p:sp>
      <p:sp>
        <p:nvSpPr>
          <p:cNvPr id="6" name="Slide Number Placeholder 5"/>
          <p:cNvSpPr>
            <a:spLocks noGrp="1"/>
          </p:cNvSpPr>
          <p:nvPr>
            <p:ph type="sldNum" sz="quarter" idx="4"/>
          </p:nvPr>
        </p:nvSpPr>
        <p:spPr/>
        <p:txBody>
          <a:bodyPr/>
          <a:lstStyle/>
          <a:p>
            <a:fld id="{2AEF1A05-5ACD-4642-8191-FCD2E320DE99}" type="slidenum">
              <a:rPr lang="en-US" smtClean="0"/>
              <a:pPr/>
              <a:t>21</a:t>
            </a:fld>
            <a:endParaRPr lang="en-US" dirty="0"/>
          </a:p>
        </p:txBody>
      </p:sp>
    </p:spTree>
    <p:extLst>
      <p:ext uri="{BB962C8B-B14F-4D97-AF65-F5344CB8AC3E}">
        <p14:creationId xmlns:p14="http://schemas.microsoft.com/office/powerpoint/2010/main" val="181669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DEN RNP AR Approach Utilization</a:t>
            </a:r>
            <a:endParaRPr lang="en-US" dirty="0"/>
          </a:p>
        </p:txBody>
      </p:sp>
      <p:sp>
        <p:nvSpPr>
          <p:cNvPr id="14" name="Slide Number Placeholder 13"/>
          <p:cNvSpPr>
            <a:spLocks noGrp="1"/>
          </p:cNvSpPr>
          <p:nvPr>
            <p:ph type="sldNum" sz="quarter" idx="4"/>
          </p:nvPr>
        </p:nvSpPr>
        <p:spPr/>
        <p:txBody>
          <a:bodyPr/>
          <a:lstStyle/>
          <a:p>
            <a:fld id="{2AEF1A05-5ACD-4642-8191-FCD2E320DE99}" type="slidenum">
              <a:rPr lang="en-US" smtClean="0"/>
              <a:pPr/>
              <a:t>22</a:t>
            </a:fld>
            <a:endParaRPr lang="en-US" dirty="0"/>
          </a:p>
        </p:txBody>
      </p:sp>
      <p:sp>
        <p:nvSpPr>
          <p:cNvPr id="9" name="Content Placeholder 2"/>
          <p:cNvSpPr txBox="1">
            <a:spLocks/>
          </p:cNvSpPr>
          <p:nvPr/>
        </p:nvSpPr>
        <p:spPr bwMode="auto">
          <a:xfrm>
            <a:off x="0" y="1589378"/>
            <a:ext cx="4327540" cy="405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ＭＳ Ｐゴシック" charset="0"/>
                <a:cs typeface="Arial"/>
              </a:defRPr>
            </a:lvl1pPr>
            <a:lvl2pPr marL="742950" indent="-285750" algn="l" defTabSz="457200" rtl="0" eaLnBrk="0" fontAlgn="base" hangingPunct="0">
              <a:spcBef>
                <a:spcPct val="20000"/>
              </a:spcBef>
              <a:spcAft>
                <a:spcPct val="0"/>
              </a:spcAft>
              <a:buClr>
                <a:srgbClr val="CC9933"/>
              </a:buClr>
              <a:buSzPct val="50000"/>
              <a:buFont typeface="Wingdings" charset="0"/>
              <a:buChar char=""/>
              <a:defRPr sz="2400" kern="1200">
                <a:solidFill>
                  <a:srgbClr val="7F7F7F"/>
                </a:solidFill>
                <a:latin typeface="Arial"/>
                <a:ea typeface="Arial" charset="0"/>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Arial" charset="0"/>
                <a:cs typeface="Arial"/>
              </a:defRPr>
            </a:lvl3pPr>
            <a:lvl4pPr marL="1600200" indent="-228600" algn="l" defTabSz="457200" rtl="0" eaLnBrk="0" fontAlgn="base" hangingPunct="0">
              <a:spcBef>
                <a:spcPct val="20000"/>
              </a:spcBef>
              <a:spcAft>
                <a:spcPct val="0"/>
              </a:spcAft>
              <a:buClr>
                <a:srgbClr val="CC9933"/>
              </a:buClr>
              <a:buSzPct val="50000"/>
              <a:buFont typeface="Wingdings" charset="0"/>
              <a:buChar char=""/>
              <a:defRPr kern="1200">
                <a:solidFill>
                  <a:srgbClr val="7F7F7F"/>
                </a:solidFill>
                <a:latin typeface="Arial"/>
                <a:ea typeface="Arial" charset="0"/>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solidFill>
                  <a:srgbClr val="000000"/>
                </a:solidFill>
                <a:latin typeface="+mn-lt"/>
              </a:rPr>
              <a:t>Three Significant Rule Changes Allowing the Expanded Use </a:t>
            </a:r>
            <a:r>
              <a:rPr lang="en-US" sz="1600" dirty="0">
                <a:solidFill>
                  <a:srgbClr val="000000"/>
                </a:solidFill>
                <a:latin typeface="+mn-lt"/>
              </a:rPr>
              <a:t>of </a:t>
            </a:r>
            <a:r>
              <a:rPr lang="en-US" sz="1600" dirty="0" smtClean="0">
                <a:solidFill>
                  <a:srgbClr val="000000"/>
                </a:solidFill>
                <a:latin typeface="+mn-lt"/>
              </a:rPr>
              <a:t>RNP-AR</a:t>
            </a:r>
            <a:endParaRPr lang="en-US" sz="1600" dirty="0">
              <a:solidFill>
                <a:srgbClr val="000000"/>
              </a:solidFill>
              <a:latin typeface="+mn-lt"/>
            </a:endParaRPr>
          </a:p>
          <a:p>
            <a:pPr lvl="1"/>
            <a:r>
              <a:rPr lang="en-US" sz="1600" dirty="0" smtClean="0">
                <a:solidFill>
                  <a:schemeClr val="tx1"/>
                </a:solidFill>
                <a:latin typeface="+mn-lt"/>
              </a:rPr>
              <a:t>Oct </a:t>
            </a:r>
            <a:r>
              <a:rPr lang="en-US" sz="1600" dirty="0">
                <a:solidFill>
                  <a:schemeClr val="tx1"/>
                </a:solidFill>
                <a:latin typeface="+mn-lt"/>
              </a:rPr>
              <a:t>7, 2013 - Para 7-4-4c3  30 </a:t>
            </a:r>
            <a:r>
              <a:rPr lang="en-US" sz="1600" dirty="0" smtClean="0">
                <a:solidFill>
                  <a:schemeClr val="tx1"/>
                </a:solidFill>
                <a:latin typeface="+mn-lt"/>
              </a:rPr>
              <a:t>degree </a:t>
            </a:r>
            <a:r>
              <a:rPr lang="en-US" sz="1600" dirty="0">
                <a:solidFill>
                  <a:schemeClr val="tx1"/>
                </a:solidFill>
                <a:latin typeface="+mn-lt"/>
              </a:rPr>
              <a:t>intercept rule </a:t>
            </a:r>
            <a:r>
              <a:rPr lang="en-US" sz="1600" dirty="0" smtClean="0">
                <a:solidFill>
                  <a:schemeClr val="tx1"/>
                </a:solidFill>
                <a:latin typeface="+mn-lt"/>
              </a:rPr>
              <a:t>satisfied </a:t>
            </a:r>
            <a:r>
              <a:rPr lang="en-US" sz="1600" dirty="0">
                <a:solidFill>
                  <a:schemeClr val="tx1"/>
                </a:solidFill>
                <a:latin typeface="+mn-lt"/>
              </a:rPr>
              <a:t>by </a:t>
            </a:r>
            <a:r>
              <a:rPr lang="en-US" sz="1600" dirty="0" smtClean="0">
                <a:solidFill>
                  <a:schemeClr val="tx1"/>
                </a:solidFill>
                <a:latin typeface="+mn-lt"/>
              </a:rPr>
              <a:t>RNP-AR (&gt; 4300 ft RW)</a:t>
            </a:r>
            <a:endParaRPr lang="en-US" sz="1600" dirty="0">
              <a:solidFill>
                <a:schemeClr val="tx1"/>
              </a:solidFill>
              <a:latin typeface="+mn-lt"/>
            </a:endParaRPr>
          </a:p>
          <a:p>
            <a:pPr lvl="1"/>
            <a:r>
              <a:rPr lang="en-US" sz="1600" dirty="0" smtClean="0">
                <a:solidFill>
                  <a:schemeClr val="tx1"/>
                </a:solidFill>
                <a:latin typeface="+mn-lt"/>
              </a:rPr>
              <a:t>Aug </a:t>
            </a:r>
            <a:r>
              <a:rPr lang="en-US" sz="1600" dirty="0">
                <a:solidFill>
                  <a:schemeClr val="tx1"/>
                </a:solidFill>
                <a:latin typeface="+mn-lt"/>
              </a:rPr>
              <a:t>22, 2014 - Para 7-4-4c2 30 degree intercept rule </a:t>
            </a:r>
            <a:r>
              <a:rPr lang="en-US" sz="1600" dirty="0" smtClean="0">
                <a:solidFill>
                  <a:schemeClr val="tx1"/>
                </a:solidFill>
                <a:latin typeface="+mn-lt"/>
              </a:rPr>
              <a:t>satisfied </a:t>
            </a:r>
            <a:r>
              <a:rPr lang="en-US" sz="1600" dirty="0">
                <a:solidFill>
                  <a:schemeClr val="tx1"/>
                </a:solidFill>
                <a:latin typeface="+mn-lt"/>
              </a:rPr>
              <a:t>by RNP-</a:t>
            </a:r>
            <a:r>
              <a:rPr lang="en-US" sz="1600" dirty="0" smtClean="0">
                <a:solidFill>
                  <a:schemeClr val="tx1"/>
                </a:solidFill>
                <a:latin typeface="+mn-lt"/>
              </a:rPr>
              <a:t>AR (2500-4300 ft RW)</a:t>
            </a:r>
            <a:endParaRPr lang="en-US" sz="1600" dirty="0">
              <a:solidFill>
                <a:schemeClr val="tx1"/>
              </a:solidFill>
              <a:latin typeface="+mn-lt"/>
            </a:endParaRPr>
          </a:p>
          <a:p>
            <a:pPr lvl="1"/>
            <a:r>
              <a:rPr lang="en-US" sz="1600" dirty="0" smtClean="0">
                <a:solidFill>
                  <a:schemeClr val="tx1"/>
                </a:solidFill>
                <a:latin typeface="+mn-lt"/>
              </a:rPr>
              <a:t>Mar </a:t>
            </a:r>
            <a:r>
              <a:rPr lang="en-US" sz="1600" dirty="0">
                <a:solidFill>
                  <a:schemeClr val="tx1"/>
                </a:solidFill>
                <a:latin typeface="+mn-lt"/>
              </a:rPr>
              <a:t>12, 2015 – Para 5-9-11a1 Waiver Issued for </a:t>
            </a:r>
            <a:r>
              <a:rPr lang="en-US" sz="1600" dirty="0" smtClean="0">
                <a:solidFill>
                  <a:schemeClr val="tx1"/>
                </a:solidFill>
                <a:latin typeface="+mn-lt"/>
              </a:rPr>
              <a:t>Widely-Spaced </a:t>
            </a:r>
            <a:r>
              <a:rPr lang="en-US" sz="1600" dirty="0" err="1" smtClean="0">
                <a:solidFill>
                  <a:schemeClr val="tx1"/>
                </a:solidFill>
                <a:latin typeface="+mn-lt"/>
              </a:rPr>
              <a:t>EoR</a:t>
            </a:r>
            <a:r>
              <a:rPr lang="en-US" sz="1600" dirty="0" smtClean="0">
                <a:solidFill>
                  <a:schemeClr val="tx1"/>
                </a:solidFill>
                <a:latin typeface="+mn-lt"/>
              </a:rPr>
              <a:t> Ops</a:t>
            </a:r>
            <a:br>
              <a:rPr lang="en-US" sz="1600" dirty="0" smtClean="0">
                <a:solidFill>
                  <a:schemeClr val="tx1"/>
                </a:solidFill>
                <a:latin typeface="+mn-lt"/>
              </a:rPr>
            </a:br>
            <a:endParaRPr lang="en-US" sz="1600" dirty="0" smtClean="0">
              <a:solidFill>
                <a:schemeClr val="tx1"/>
              </a:solidFill>
              <a:latin typeface="+mn-lt"/>
            </a:endParaRPr>
          </a:p>
          <a:p>
            <a:r>
              <a:rPr lang="en-US" sz="1600" dirty="0" smtClean="0">
                <a:solidFill>
                  <a:srgbClr val="000000"/>
                </a:solidFill>
                <a:latin typeface="+mn-lt"/>
              </a:rPr>
              <a:t>In </a:t>
            </a:r>
            <a:r>
              <a:rPr lang="en-US" sz="1600" dirty="0">
                <a:solidFill>
                  <a:srgbClr val="000000"/>
                </a:solidFill>
                <a:latin typeface="+mn-lt"/>
              </a:rPr>
              <a:t>Denver, EoR (</a:t>
            </a:r>
            <a:r>
              <a:rPr lang="en-US" sz="1600" dirty="0" smtClean="0">
                <a:solidFill>
                  <a:srgbClr val="000000"/>
                </a:solidFill>
                <a:latin typeface="+mn-lt"/>
              </a:rPr>
              <a:t>RNP-ARs) </a:t>
            </a:r>
            <a:r>
              <a:rPr lang="en-US" sz="1600" dirty="0">
                <a:solidFill>
                  <a:srgbClr val="000000"/>
                </a:solidFill>
                <a:latin typeface="+mn-lt"/>
              </a:rPr>
              <a:t>From Both </a:t>
            </a:r>
            <a:r>
              <a:rPr lang="en-US" sz="1600" dirty="0" err="1">
                <a:solidFill>
                  <a:srgbClr val="000000"/>
                </a:solidFill>
                <a:latin typeface="+mn-lt"/>
              </a:rPr>
              <a:t>Downwinds</a:t>
            </a:r>
            <a:r>
              <a:rPr lang="en-US" sz="1600" dirty="0">
                <a:solidFill>
                  <a:srgbClr val="000000"/>
                </a:solidFill>
                <a:latin typeface="+mn-lt"/>
              </a:rPr>
              <a:t> </a:t>
            </a:r>
            <a:r>
              <a:rPr lang="en-US" sz="1600" dirty="0" smtClean="0">
                <a:solidFill>
                  <a:srgbClr val="000000"/>
                </a:solidFill>
                <a:latin typeface="+mn-lt"/>
              </a:rPr>
              <a:t>Simultaneously “is </a:t>
            </a:r>
            <a:r>
              <a:rPr lang="en-US" sz="1600" dirty="0">
                <a:solidFill>
                  <a:srgbClr val="000000"/>
                </a:solidFill>
                <a:latin typeface="+mn-lt"/>
              </a:rPr>
              <a:t>not an </a:t>
            </a:r>
            <a:r>
              <a:rPr lang="en-US" sz="1600" dirty="0" smtClean="0">
                <a:solidFill>
                  <a:srgbClr val="000000"/>
                </a:solidFill>
                <a:latin typeface="+mn-lt"/>
              </a:rPr>
              <a:t>IMC Only Operation,”</a:t>
            </a:r>
            <a:r>
              <a:rPr lang="en-US" sz="1600" dirty="0">
                <a:solidFill>
                  <a:srgbClr val="000000"/>
                </a:solidFill>
                <a:latin typeface="+mn-lt"/>
              </a:rPr>
              <a:t> </a:t>
            </a:r>
            <a:r>
              <a:rPr lang="en-US" sz="1600" dirty="0" smtClean="0">
                <a:solidFill>
                  <a:srgbClr val="000000"/>
                </a:solidFill>
                <a:latin typeface="+mn-lt"/>
              </a:rPr>
              <a:t>Instead, “it </a:t>
            </a:r>
            <a:r>
              <a:rPr lang="en-US" sz="1600" dirty="0">
                <a:solidFill>
                  <a:srgbClr val="000000"/>
                </a:solidFill>
                <a:latin typeface="+mn-lt"/>
              </a:rPr>
              <a:t>is an </a:t>
            </a:r>
            <a:r>
              <a:rPr lang="en-US" sz="1600" dirty="0" smtClean="0">
                <a:solidFill>
                  <a:srgbClr val="000000"/>
                </a:solidFill>
                <a:latin typeface="+mn-lt"/>
              </a:rPr>
              <a:t>All </a:t>
            </a:r>
            <a:r>
              <a:rPr lang="en-US" sz="1600" dirty="0">
                <a:solidFill>
                  <a:srgbClr val="000000"/>
                </a:solidFill>
                <a:latin typeface="+mn-lt"/>
              </a:rPr>
              <a:t>Weather </a:t>
            </a:r>
            <a:r>
              <a:rPr lang="en-US" sz="1600" dirty="0" smtClean="0">
                <a:solidFill>
                  <a:srgbClr val="000000"/>
                </a:solidFill>
                <a:latin typeface="+mn-lt"/>
              </a:rPr>
              <a:t>Operation” </a:t>
            </a:r>
            <a:endParaRPr lang="en-US" sz="1600" dirty="0">
              <a:solidFill>
                <a:srgbClr val="000000"/>
              </a:solidFill>
              <a:latin typeface="+mn-lt"/>
            </a:endParaRPr>
          </a:p>
        </p:txBody>
      </p:sp>
      <p:pic>
        <p:nvPicPr>
          <p:cNvPr id="1026" name="Picture 2" descr="F3822196-2D75-4A8E-B2D8-FA16560BA7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874" y="1828799"/>
            <a:ext cx="4867126" cy="330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062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EoR’s Part in the PBN Vision</a:t>
            </a:r>
            <a:endParaRPr lang="en-US" dirty="0"/>
          </a:p>
        </p:txBody>
      </p:sp>
      <p:sp>
        <p:nvSpPr>
          <p:cNvPr id="3" name="Content Placeholder 2"/>
          <p:cNvSpPr>
            <a:spLocks noGrp="1"/>
          </p:cNvSpPr>
          <p:nvPr>
            <p:ph idx="1"/>
          </p:nvPr>
        </p:nvSpPr>
        <p:spPr/>
        <p:txBody>
          <a:bodyPr/>
          <a:lstStyle/>
          <a:p>
            <a:r>
              <a:rPr lang="en-US" dirty="0" err="1" smtClean="0"/>
              <a:t>EoR</a:t>
            </a:r>
            <a:r>
              <a:rPr lang="en-US" dirty="0" smtClean="0"/>
              <a:t> is a new PBN application based on existing RNP navigation specifications with additional utility in the air traffic toolbox</a:t>
            </a:r>
          </a:p>
          <a:p>
            <a:r>
              <a:rPr lang="en-US" dirty="0" err="1" smtClean="0"/>
              <a:t>EoR</a:t>
            </a:r>
            <a:r>
              <a:rPr lang="en-US" dirty="0" smtClean="0"/>
              <a:t> will contribute to </a:t>
            </a:r>
            <a:r>
              <a:rPr lang="en-US" dirty="0" err="1" smtClean="0"/>
              <a:t>NextGen</a:t>
            </a:r>
            <a:r>
              <a:rPr lang="en-US" dirty="0" smtClean="0"/>
              <a:t> trajectory based flow management through repeatable and predictable PBN paths</a:t>
            </a:r>
          </a:p>
          <a:p>
            <a:r>
              <a:rPr lang="en-US" dirty="0" err="1" smtClean="0"/>
              <a:t>EoR</a:t>
            </a:r>
            <a:r>
              <a:rPr lang="en-US" dirty="0" smtClean="0"/>
              <a:t> procedures reduce track miles and enhance arrival slot predictability aiding in more efficient gate to gate management</a:t>
            </a:r>
          </a:p>
          <a:p>
            <a:endParaRPr lang="en-US" dirty="0"/>
          </a:p>
        </p:txBody>
      </p:sp>
      <p:sp>
        <p:nvSpPr>
          <p:cNvPr id="5" name="Slide Number Placeholder 4"/>
          <p:cNvSpPr>
            <a:spLocks noGrp="1"/>
          </p:cNvSpPr>
          <p:nvPr>
            <p:ph type="sldNum" sz="quarter" idx="4"/>
          </p:nvPr>
        </p:nvSpPr>
        <p:spPr/>
        <p:txBody>
          <a:bodyPr/>
          <a:lstStyle/>
          <a:p>
            <a:fld id="{2AEF1A05-5ACD-4642-8191-FCD2E320DE99}" type="slidenum">
              <a:rPr lang="en-US" smtClean="0"/>
              <a:pPr/>
              <a:t>23</a:t>
            </a:fld>
            <a:endParaRPr lang="en-US" dirty="0"/>
          </a:p>
        </p:txBody>
      </p:sp>
    </p:spTree>
    <p:extLst>
      <p:ext uri="{BB962C8B-B14F-4D97-AF65-F5344CB8AC3E}">
        <p14:creationId xmlns:p14="http://schemas.microsoft.com/office/powerpoint/2010/main" val="1720686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EoR</a:t>
            </a:r>
            <a:r>
              <a:rPr lang="en-US" dirty="0" smtClean="0"/>
              <a:t> Plan Ahead</a:t>
            </a:r>
            <a:endParaRPr lang="en-US" dirty="0"/>
          </a:p>
        </p:txBody>
      </p:sp>
      <p:sp>
        <p:nvSpPr>
          <p:cNvPr id="3" name="Content Placeholder 2"/>
          <p:cNvSpPr>
            <a:spLocks noGrp="1"/>
          </p:cNvSpPr>
          <p:nvPr>
            <p:ph idx="1"/>
          </p:nvPr>
        </p:nvSpPr>
        <p:spPr/>
        <p:txBody>
          <a:bodyPr/>
          <a:lstStyle/>
          <a:p>
            <a:r>
              <a:rPr lang="en-US" dirty="0" smtClean="0"/>
              <a:t>Conduct Concept Validation Analyses of SEA and DEN Implementations</a:t>
            </a:r>
          </a:p>
          <a:p>
            <a:r>
              <a:rPr lang="en-US" dirty="0" smtClean="0"/>
              <a:t>Initiate National Standard Change for Widely Spaced </a:t>
            </a:r>
            <a:r>
              <a:rPr lang="en-US" dirty="0" err="1" smtClean="0"/>
              <a:t>EoR</a:t>
            </a:r>
            <a:r>
              <a:rPr lang="en-US" dirty="0" smtClean="0"/>
              <a:t> Operations with RNP AR</a:t>
            </a:r>
          </a:p>
          <a:p>
            <a:r>
              <a:rPr lang="en-US" dirty="0" smtClean="0"/>
              <a:t>Complete Safety Analysis of Less Restrictive RNP Approaches (non-AR) for Simultaneous Independent Duals</a:t>
            </a:r>
          </a:p>
          <a:p>
            <a:r>
              <a:rPr lang="en-US" dirty="0" smtClean="0"/>
              <a:t>Select Initial Implementation Site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24</a:t>
            </a:fld>
            <a:endParaRPr lang="en-US" dirty="0"/>
          </a:p>
        </p:txBody>
      </p:sp>
    </p:spTree>
    <p:extLst>
      <p:ext uri="{BB962C8B-B14F-4D97-AF65-F5344CB8AC3E}">
        <p14:creationId xmlns:p14="http://schemas.microsoft.com/office/powerpoint/2010/main" val="3914627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PBN </a:t>
            </a:r>
            <a:r>
              <a:rPr lang="en-US" dirty="0" smtClean="0"/>
              <a:t>Programs have Implemented Over 5,000 Procedures and Routes at Nearly 2,000 Airports</a:t>
            </a:r>
            <a:endParaRPr lang="en-US" dirty="0"/>
          </a:p>
          <a:p>
            <a:r>
              <a:rPr lang="en-US" dirty="0"/>
              <a:t>Current </a:t>
            </a:r>
            <a:r>
              <a:rPr lang="en-US" dirty="0" smtClean="0"/>
              <a:t>Implementation Processes Focus on Quality and Value Rather than Quantity</a:t>
            </a:r>
            <a:endParaRPr lang="en-US" dirty="0"/>
          </a:p>
          <a:p>
            <a:r>
              <a:rPr lang="en-US" dirty="0" smtClean="0"/>
              <a:t>Program Initiatives are Delivering </a:t>
            </a:r>
            <a:r>
              <a:rPr lang="en-US" dirty="0"/>
              <a:t>New </a:t>
            </a:r>
            <a:r>
              <a:rPr lang="en-US" dirty="0" smtClean="0"/>
              <a:t>Capabilities and Benefits </a:t>
            </a:r>
            <a:r>
              <a:rPr lang="en-US" dirty="0"/>
              <a:t>with PBN</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spTree>
    <p:extLst>
      <p:ext uri="{BB962C8B-B14F-4D97-AF65-F5344CB8AC3E}">
        <p14:creationId xmlns:p14="http://schemas.microsoft.com/office/powerpoint/2010/main" val="2424415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0" y="1330972"/>
            <a:ext cx="5612983" cy="4458926"/>
          </a:xfrm>
          <a:prstGeom prst="rect">
            <a:avLst/>
          </a:prstGeom>
          <a:noFill/>
          <a:ln w="28575" cap="flat" cmpd="sng" algn="ctr">
            <a:solidFill>
              <a:schemeClr val="tx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itle 1"/>
          <p:cNvSpPr txBox="1">
            <a:spLocks/>
          </p:cNvSpPr>
          <p:nvPr/>
        </p:nvSpPr>
        <p:spPr>
          <a:xfrm>
            <a:off x="589254" y="206114"/>
            <a:ext cx="8230829" cy="10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spcBef>
                <a:spcPct val="0"/>
              </a:spcBef>
              <a:defRPr sz="4000" b="1">
                <a:solidFill>
                  <a:srgbClr val="1D2F68"/>
                </a:solidFill>
                <a:latin typeface="+mj-lt"/>
                <a:ea typeface="+mj-ea"/>
                <a:cs typeface="+mj-cs"/>
              </a:defRPr>
            </a:lvl1pPr>
            <a:lvl2pPr>
              <a:spcBef>
                <a:spcPct val="0"/>
              </a:spcBef>
              <a:defRPr sz="4000" b="1">
                <a:solidFill>
                  <a:srgbClr val="1D2F68"/>
                </a:solidFill>
              </a:defRPr>
            </a:lvl2pPr>
            <a:lvl3pPr>
              <a:spcBef>
                <a:spcPct val="0"/>
              </a:spcBef>
              <a:defRPr sz="4000" b="1">
                <a:solidFill>
                  <a:srgbClr val="1D2F68"/>
                </a:solidFill>
              </a:defRPr>
            </a:lvl3pPr>
            <a:lvl4pPr>
              <a:spcBef>
                <a:spcPct val="0"/>
              </a:spcBef>
              <a:defRPr sz="4000" b="1">
                <a:solidFill>
                  <a:srgbClr val="1D2F68"/>
                </a:solidFill>
              </a:defRPr>
            </a:lvl4pPr>
            <a:lvl5pPr>
              <a:spcBef>
                <a:spcPct val="0"/>
              </a:spcBef>
              <a:defRPr sz="4000" b="1">
                <a:solidFill>
                  <a:srgbClr val="1D2F68"/>
                </a:solidFill>
              </a:defRPr>
            </a:lvl5pPr>
            <a:lvl6pPr marL="457200" fontAlgn="base">
              <a:spcBef>
                <a:spcPct val="0"/>
              </a:spcBef>
              <a:spcAft>
                <a:spcPct val="0"/>
              </a:spcAft>
              <a:defRPr sz="4000" b="1">
                <a:solidFill>
                  <a:srgbClr val="1D2F68"/>
                </a:solidFill>
              </a:defRPr>
            </a:lvl6pPr>
            <a:lvl7pPr marL="914400" fontAlgn="base">
              <a:spcBef>
                <a:spcPct val="0"/>
              </a:spcBef>
              <a:spcAft>
                <a:spcPct val="0"/>
              </a:spcAft>
              <a:defRPr sz="4000" b="1">
                <a:solidFill>
                  <a:srgbClr val="1D2F68"/>
                </a:solidFill>
              </a:defRPr>
            </a:lvl7pPr>
            <a:lvl8pPr marL="1371600" fontAlgn="base">
              <a:spcBef>
                <a:spcPct val="0"/>
              </a:spcBef>
              <a:spcAft>
                <a:spcPct val="0"/>
              </a:spcAft>
              <a:defRPr sz="4000" b="1">
                <a:solidFill>
                  <a:srgbClr val="1D2F68"/>
                </a:solidFill>
              </a:defRPr>
            </a:lvl8pPr>
            <a:lvl9pPr marL="1828800" fontAlgn="base">
              <a:spcBef>
                <a:spcPct val="0"/>
              </a:spcBef>
              <a:spcAft>
                <a:spcPct val="0"/>
              </a:spcAft>
              <a:defRPr sz="4000" b="1">
                <a:solidFill>
                  <a:srgbClr val="1D2F68"/>
                </a:solidFill>
              </a:defRPr>
            </a:lvl9pPr>
          </a:lstStyle>
          <a:p>
            <a:pPr>
              <a:buNone/>
            </a:pPr>
            <a:r>
              <a:rPr lang="en-US" sz="3600" dirty="0"/>
              <a:t>PBN Roadmap (2006) – </a:t>
            </a:r>
            <a:r>
              <a:rPr lang="en-US" sz="3600" dirty="0" smtClean="0"/>
              <a:t>What’s been accomplished?</a:t>
            </a:r>
            <a:endParaRPr lang="en-US" sz="3600" dirty="0"/>
          </a:p>
        </p:txBody>
      </p:sp>
      <p:sp>
        <p:nvSpPr>
          <p:cNvPr id="23" name="Oval 22"/>
          <p:cNvSpPr/>
          <p:nvPr/>
        </p:nvSpPr>
        <p:spPr bwMode="auto">
          <a:xfrm>
            <a:off x="6300124" y="1588846"/>
            <a:ext cx="1606339" cy="365708"/>
          </a:xfrm>
          <a:prstGeom prst="ellipse">
            <a:avLst/>
          </a:prstGeom>
          <a:noFill/>
          <a:ln w="12700" cap="flat" cmpd="sng" algn="ctr">
            <a:solidFill>
              <a:schemeClr val="tx2">
                <a:lumMod val="60000"/>
                <a:lumOff val="40000"/>
              </a:scheme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buNone/>
            </a:pPr>
            <a:r>
              <a:rPr lang="en-US" sz="1050" dirty="0" smtClean="0">
                <a:solidFill>
                  <a:srgbClr val="000000"/>
                </a:solidFill>
              </a:rPr>
              <a:t>Operationally available</a:t>
            </a:r>
            <a:endParaRPr lang="en-US" sz="1050" dirty="0">
              <a:solidFill>
                <a:srgbClr val="000000"/>
              </a:solidFill>
            </a:endParaRPr>
          </a:p>
        </p:txBody>
      </p:sp>
      <p:sp>
        <p:nvSpPr>
          <p:cNvPr id="24" name="Oval 23"/>
          <p:cNvSpPr/>
          <p:nvPr/>
        </p:nvSpPr>
        <p:spPr bwMode="auto">
          <a:xfrm>
            <a:off x="6328345" y="2079252"/>
            <a:ext cx="1614707" cy="340830"/>
          </a:xfrm>
          <a:prstGeom prst="ellipse">
            <a:avLst/>
          </a:prstGeom>
          <a:noFill/>
          <a:ln w="12700" cap="flat" cmpd="sng" algn="ctr">
            <a:solidFill>
              <a:srgbClr val="ED09DD"/>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buNone/>
            </a:pPr>
            <a:r>
              <a:rPr lang="en-US" sz="1050" dirty="0">
                <a:solidFill>
                  <a:srgbClr val="000000"/>
                </a:solidFill>
              </a:rPr>
              <a:t>In progress</a:t>
            </a:r>
          </a:p>
        </p:txBody>
      </p:sp>
      <p:sp>
        <p:nvSpPr>
          <p:cNvPr id="4" name="Rounded Rectangle 3"/>
          <p:cNvSpPr/>
          <p:nvPr/>
        </p:nvSpPr>
        <p:spPr>
          <a:xfrm>
            <a:off x="6391684" y="1013670"/>
            <a:ext cx="1514779" cy="442913"/>
          </a:xfrm>
          <a:prstGeom prst="roundRect">
            <a:avLst/>
          </a:prstGeom>
          <a:solidFill>
            <a:srgbClr val="CDEBD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050" dirty="0" smtClean="0">
                <a:solidFill>
                  <a:schemeClr val="tx1"/>
                </a:solidFill>
              </a:rPr>
              <a:t>Proposed Mandates</a:t>
            </a:r>
            <a:endParaRPr lang="en-US" sz="1050" dirty="0">
              <a:solidFill>
                <a:schemeClr val="tx1"/>
              </a:solidFill>
            </a:endParaRPr>
          </a:p>
        </p:txBody>
      </p:sp>
      <p:sp>
        <p:nvSpPr>
          <p:cNvPr id="2" name="Slide Number Placeholder 1"/>
          <p:cNvSpPr>
            <a:spLocks noGrp="1"/>
          </p:cNvSpPr>
          <p:nvPr>
            <p:ph type="sldNum" sz="quarter" idx="12"/>
          </p:nvPr>
        </p:nvSpPr>
        <p:spPr/>
        <p:txBody>
          <a:bodyPr/>
          <a:lstStyle/>
          <a:p>
            <a:fld id="{F1F6FF14-FC6A-41B6-B2DC-884C6B7C3F2E}" type="slidenum">
              <a:rPr lang="en-US" smtClean="0"/>
              <a:pPr/>
              <a:t>3</a:t>
            </a:fld>
            <a:endParaRPr lang="en-US"/>
          </a:p>
        </p:txBody>
      </p:sp>
      <p:sp>
        <p:nvSpPr>
          <p:cNvPr id="9" name="Right Arrow 8"/>
          <p:cNvSpPr/>
          <p:nvPr/>
        </p:nvSpPr>
        <p:spPr bwMode="auto">
          <a:xfrm>
            <a:off x="148541" y="1718770"/>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3" name="Right Arrow 42"/>
          <p:cNvSpPr/>
          <p:nvPr/>
        </p:nvSpPr>
        <p:spPr bwMode="auto">
          <a:xfrm>
            <a:off x="136575" y="1954554"/>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4" name="Right Arrow 43"/>
          <p:cNvSpPr/>
          <p:nvPr/>
        </p:nvSpPr>
        <p:spPr bwMode="auto">
          <a:xfrm>
            <a:off x="165150" y="2812711"/>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5" name="Right Arrow 44"/>
          <p:cNvSpPr/>
          <p:nvPr/>
        </p:nvSpPr>
        <p:spPr bwMode="auto">
          <a:xfrm>
            <a:off x="117525" y="3557726"/>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6" name="Right Arrow 45"/>
          <p:cNvSpPr/>
          <p:nvPr/>
        </p:nvSpPr>
        <p:spPr bwMode="auto">
          <a:xfrm>
            <a:off x="112733" y="3909869"/>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7" name="Right Arrow 46"/>
          <p:cNvSpPr/>
          <p:nvPr/>
        </p:nvSpPr>
        <p:spPr bwMode="auto">
          <a:xfrm>
            <a:off x="119602" y="4138511"/>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8" name="Right Arrow 47"/>
          <p:cNvSpPr/>
          <p:nvPr/>
        </p:nvSpPr>
        <p:spPr bwMode="auto">
          <a:xfrm>
            <a:off x="117525" y="3687880"/>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9" name="Right Arrow 48"/>
          <p:cNvSpPr/>
          <p:nvPr/>
        </p:nvSpPr>
        <p:spPr bwMode="auto">
          <a:xfrm>
            <a:off x="2023871" y="1846715"/>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0" name="Right Arrow 49"/>
          <p:cNvSpPr/>
          <p:nvPr/>
        </p:nvSpPr>
        <p:spPr bwMode="auto">
          <a:xfrm>
            <a:off x="2022517" y="2812818"/>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1" name="Right Arrow 50"/>
          <p:cNvSpPr/>
          <p:nvPr/>
        </p:nvSpPr>
        <p:spPr bwMode="auto">
          <a:xfrm>
            <a:off x="2050921" y="3470087"/>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2" name="Right Arrow 51"/>
          <p:cNvSpPr/>
          <p:nvPr/>
        </p:nvSpPr>
        <p:spPr bwMode="auto">
          <a:xfrm>
            <a:off x="2047137" y="3680668"/>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3" name="Right Arrow 52"/>
          <p:cNvSpPr/>
          <p:nvPr/>
        </p:nvSpPr>
        <p:spPr bwMode="auto">
          <a:xfrm>
            <a:off x="2015541" y="3890819"/>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4" name="Right Arrow 53"/>
          <p:cNvSpPr/>
          <p:nvPr/>
        </p:nvSpPr>
        <p:spPr bwMode="auto">
          <a:xfrm>
            <a:off x="2041396" y="4757116"/>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5" name="Right Arrow 54"/>
          <p:cNvSpPr/>
          <p:nvPr/>
        </p:nvSpPr>
        <p:spPr bwMode="auto">
          <a:xfrm>
            <a:off x="2032150" y="5025393"/>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6" name="Right Arrow 55"/>
          <p:cNvSpPr/>
          <p:nvPr/>
        </p:nvSpPr>
        <p:spPr bwMode="auto">
          <a:xfrm>
            <a:off x="2026130" y="4881028"/>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7" name="Right Arrow 56"/>
          <p:cNvSpPr/>
          <p:nvPr/>
        </p:nvSpPr>
        <p:spPr bwMode="auto">
          <a:xfrm>
            <a:off x="130330" y="2091154"/>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0" name="Right Arrow 59"/>
          <p:cNvSpPr/>
          <p:nvPr/>
        </p:nvSpPr>
        <p:spPr bwMode="auto">
          <a:xfrm>
            <a:off x="131782" y="4826389"/>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1" name="Right Arrow 60"/>
          <p:cNvSpPr/>
          <p:nvPr/>
        </p:nvSpPr>
        <p:spPr bwMode="auto">
          <a:xfrm>
            <a:off x="130330" y="4967201"/>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2" name="Right Arrow 61"/>
          <p:cNvSpPr/>
          <p:nvPr/>
        </p:nvSpPr>
        <p:spPr bwMode="auto">
          <a:xfrm>
            <a:off x="2031729" y="2007160"/>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3" name="Right Arrow 62"/>
          <p:cNvSpPr/>
          <p:nvPr/>
        </p:nvSpPr>
        <p:spPr bwMode="auto">
          <a:xfrm>
            <a:off x="2015541" y="3040029"/>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4" name="Right Arrow 63"/>
          <p:cNvSpPr/>
          <p:nvPr/>
        </p:nvSpPr>
        <p:spPr bwMode="auto">
          <a:xfrm>
            <a:off x="2047136" y="5308730"/>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5" name="Right Arrow 64"/>
          <p:cNvSpPr/>
          <p:nvPr/>
        </p:nvSpPr>
        <p:spPr bwMode="auto">
          <a:xfrm>
            <a:off x="3911134" y="2083113"/>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6" name="Right Arrow 65"/>
          <p:cNvSpPr/>
          <p:nvPr/>
        </p:nvSpPr>
        <p:spPr bwMode="auto">
          <a:xfrm>
            <a:off x="3931999" y="2392709"/>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7" name="Right Arrow 66"/>
          <p:cNvSpPr/>
          <p:nvPr/>
        </p:nvSpPr>
        <p:spPr bwMode="auto">
          <a:xfrm>
            <a:off x="3931999" y="2791781"/>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8" name="Right Arrow 67"/>
          <p:cNvSpPr/>
          <p:nvPr/>
        </p:nvSpPr>
        <p:spPr bwMode="auto">
          <a:xfrm>
            <a:off x="3952267" y="3243935"/>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9" name="Right Arrow 68"/>
          <p:cNvSpPr/>
          <p:nvPr/>
        </p:nvSpPr>
        <p:spPr bwMode="auto">
          <a:xfrm>
            <a:off x="130329" y="4663710"/>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0" name="Right Arrow 69"/>
          <p:cNvSpPr/>
          <p:nvPr/>
        </p:nvSpPr>
        <p:spPr bwMode="auto">
          <a:xfrm>
            <a:off x="6141799" y="2150295"/>
            <a:ext cx="206863" cy="198743"/>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2" name="Right Arrow 71"/>
          <p:cNvSpPr/>
          <p:nvPr/>
        </p:nvSpPr>
        <p:spPr bwMode="auto">
          <a:xfrm>
            <a:off x="6135674" y="1669972"/>
            <a:ext cx="206863" cy="198743"/>
          </a:xfrm>
          <a:prstGeom prst="rightArrow">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76"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l="31973" t="22507" r="32442" b="8977"/>
          <a:stretch>
            <a:fillRect/>
          </a:stretch>
        </p:blipFill>
        <p:spPr bwMode="auto">
          <a:xfrm>
            <a:off x="5905488" y="4228648"/>
            <a:ext cx="1035847"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7"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117" b="3161"/>
          <a:stretch/>
        </p:blipFill>
        <p:spPr bwMode="auto">
          <a:xfrm>
            <a:off x="5931212" y="2494630"/>
            <a:ext cx="1010318"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9874" y="2626901"/>
            <a:ext cx="1002938"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9"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5699" y="2737012"/>
            <a:ext cx="974333"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8848" y="2856294"/>
            <a:ext cx="1063158"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2606A"/>
                  </a:outerShdw>
                </a:effectLst>
              </a14:hiddenEffects>
            </a:ext>
          </a:extLst>
        </p:spPr>
      </p:pic>
      <p:pic>
        <p:nvPicPr>
          <p:cNvPr id="81" name="Picture 1" descr="image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3411" y="4339593"/>
            <a:ext cx="1025453"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2" name="Picture 2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15227" y="4418298"/>
            <a:ext cx="1067274"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5"/>
          <p:cNvPicPr>
            <a:picLocks noChangeAspect="1" noChangeArrowheads="1"/>
          </p:cNvPicPr>
          <p:nvPr/>
        </p:nvPicPr>
        <p:blipFill>
          <a:blip r:embed="rId11" cstate="print"/>
          <a:srcRect/>
          <a:stretch>
            <a:fillRect/>
          </a:stretch>
        </p:blipFill>
        <p:spPr bwMode="auto">
          <a:xfrm>
            <a:off x="7386203" y="4517792"/>
            <a:ext cx="1029143"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87669" y="4622930"/>
            <a:ext cx="1055354"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54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1086" b="2221"/>
          <a:stretch/>
        </p:blipFill>
        <p:spPr>
          <a:xfrm>
            <a:off x="82162" y="6935"/>
            <a:ext cx="9144000" cy="604474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084" t="21645" r="5617" b="16883"/>
          <a:stretch/>
        </p:blipFill>
        <p:spPr>
          <a:xfrm>
            <a:off x="2043672" y="2725995"/>
            <a:ext cx="4400178" cy="2625316"/>
          </a:xfrm>
          <a:prstGeom prst="rect">
            <a:avLst/>
          </a:prstGeom>
        </p:spPr>
      </p:pic>
      <p:sp>
        <p:nvSpPr>
          <p:cNvPr id="36" name="Title 1"/>
          <p:cNvSpPr txBox="1">
            <a:spLocks/>
          </p:cNvSpPr>
          <p:nvPr/>
        </p:nvSpPr>
        <p:spPr>
          <a:xfrm>
            <a:off x="0" y="-11087"/>
            <a:ext cx="9144000" cy="444803"/>
          </a:xfrm>
          <a:prstGeom prst="rect">
            <a:avLst/>
          </a:prstGeom>
          <a:solidFill>
            <a:srgbClr val="1D2F68"/>
          </a:solidFill>
          <a:ln>
            <a:noFill/>
          </a:ln>
          <a:effectLst/>
          <a:extLst/>
        </p:spPr>
        <p:txBody>
          <a:bodyPr vert="horz" wrap="square" lIns="91440" tIns="45720" rIns="91440" bIns="45720" numCol="1" anchor="ctr" anchorCtr="0" compatLnSpc="1">
            <a:prstTxWarp prst="textNoShape">
              <a:avLst/>
            </a:prstTxWarp>
          </a:bodyPr>
          <a:lstStyle>
            <a:lvl1pPr>
              <a:spcBef>
                <a:spcPct val="0"/>
              </a:spcBef>
              <a:defRPr sz="4000" b="1">
                <a:solidFill>
                  <a:srgbClr val="1D2F68"/>
                </a:solidFill>
                <a:latin typeface="+mj-lt"/>
                <a:ea typeface="+mj-ea"/>
                <a:cs typeface="+mj-cs"/>
              </a:defRPr>
            </a:lvl1pPr>
            <a:lvl2pPr>
              <a:spcBef>
                <a:spcPct val="0"/>
              </a:spcBef>
              <a:defRPr sz="4000" b="1">
                <a:solidFill>
                  <a:srgbClr val="1D2F68"/>
                </a:solidFill>
              </a:defRPr>
            </a:lvl2pPr>
            <a:lvl3pPr>
              <a:spcBef>
                <a:spcPct val="0"/>
              </a:spcBef>
              <a:defRPr sz="4000" b="1">
                <a:solidFill>
                  <a:srgbClr val="1D2F68"/>
                </a:solidFill>
              </a:defRPr>
            </a:lvl3pPr>
            <a:lvl4pPr>
              <a:spcBef>
                <a:spcPct val="0"/>
              </a:spcBef>
              <a:defRPr sz="4000" b="1">
                <a:solidFill>
                  <a:srgbClr val="1D2F68"/>
                </a:solidFill>
              </a:defRPr>
            </a:lvl4pPr>
            <a:lvl5pPr>
              <a:spcBef>
                <a:spcPct val="0"/>
              </a:spcBef>
              <a:defRPr sz="4000" b="1">
                <a:solidFill>
                  <a:srgbClr val="1D2F68"/>
                </a:solidFill>
              </a:defRPr>
            </a:lvl5pPr>
            <a:lvl6pPr marL="457200" fontAlgn="base">
              <a:spcBef>
                <a:spcPct val="0"/>
              </a:spcBef>
              <a:spcAft>
                <a:spcPct val="0"/>
              </a:spcAft>
              <a:defRPr sz="4000" b="1">
                <a:solidFill>
                  <a:srgbClr val="1D2F68"/>
                </a:solidFill>
              </a:defRPr>
            </a:lvl6pPr>
            <a:lvl7pPr marL="914400" fontAlgn="base">
              <a:spcBef>
                <a:spcPct val="0"/>
              </a:spcBef>
              <a:spcAft>
                <a:spcPct val="0"/>
              </a:spcAft>
              <a:defRPr sz="4000" b="1">
                <a:solidFill>
                  <a:srgbClr val="1D2F68"/>
                </a:solidFill>
              </a:defRPr>
            </a:lvl7pPr>
            <a:lvl8pPr marL="1371600" fontAlgn="base">
              <a:spcBef>
                <a:spcPct val="0"/>
              </a:spcBef>
              <a:spcAft>
                <a:spcPct val="0"/>
              </a:spcAft>
              <a:defRPr sz="4000" b="1">
                <a:solidFill>
                  <a:srgbClr val="1D2F68"/>
                </a:solidFill>
              </a:defRPr>
            </a:lvl8pPr>
            <a:lvl9pPr marL="1828800" fontAlgn="base">
              <a:spcBef>
                <a:spcPct val="0"/>
              </a:spcBef>
              <a:spcAft>
                <a:spcPct val="0"/>
              </a:spcAft>
              <a:defRPr sz="4000" b="1">
                <a:solidFill>
                  <a:srgbClr val="1D2F68"/>
                </a:solidFill>
              </a:defRPr>
            </a:lvl9pPr>
          </a:lstStyle>
          <a:p>
            <a:pPr algn="ctr">
              <a:buNone/>
            </a:pPr>
            <a:r>
              <a:rPr lang="en-US" sz="2400" dirty="0" smtClean="0">
                <a:solidFill>
                  <a:schemeClr val="bg1"/>
                </a:solidFill>
              </a:rPr>
              <a:t>PBN Accomplishments</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F1F6FF14-FC6A-41B6-B2DC-884C6B7C3F2E}" type="slidenum">
              <a:rPr lang="en-US" smtClean="0"/>
              <a:pPr/>
              <a:t>4</a:t>
            </a:fld>
            <a:endParaRPr lang="en-US"/>
          </a:p>
        </p:txBody>
      </p:sp>
      <p:sp>
        <p:nvSpPr>
          <p:cNvPr id="42" name="Legend 2009"/>
          <p:cNvSpPr txBox="1"/>
          <p:nvPr/>
        </p:nvSpPr>
        <p:spPr>
          <a:xfrm>
            <a:off x="82162" y="780550"/>
            <a:ext cx="545282" cy="191271"/>
          </a:xfrm>
          <a:prstGeom prst="rect">
            <a:avLst/>
          </a:prstGeom>
          <a:solidFill>
            <a:srgbClr val="00B050">
              <a:alpha val="25000"/>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buNone/>
              <a:defRPr sz="1200" b="1">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050" dirty="0" smtClean="0">
                <a:solidFill>
                  <a:schemeClr val="tx1"/>
                </a:solidFill>
              </a:rPr>
              <a:t>2009</a:t>
            </a:r>
            <a:endParaRPr lang="en-US" sz="1050" dirty="0">
              <a:solidFill>
                <a:schemeClr val="tx1"/>
              </a:solidFill>
            </a:endParaRPr>
          </a:p>
        </p:txBody>
      </p:sp>
      <p:grpSp>
        <p:nvGrpSpPr>
          <p:cNvPr id="16" name="Group 15"/>
          <p:cNvGrpSpPr/>
          <p:nvPr/>
        </p:nvGrpSpPr>
        <p:grpSpPr>
          <a:xfrm rot="5400000">
            <a:off x="797256" y="556850"/>
            <a:ext cx="636734" cy="956787"/>
            <a:chOff x="597320" y="1878451"/>
            <a:chExt cx="636734" cy="956787"/>
          </a:xfrm>
        </p:grpSpPr>
        <p:sp>
          <p:nvSpPr>
            <p:cNvPr id="104" name="Rectangle 103"/>
            <p:cNvSpPr/>
            <p:nvPr/>
          </p:nvSpPr>
          <p:spPr bwMode="auto">
            <a:xfrm rot="5400000">
              <a:off x="648856" y="2336566"/>
              <a:ext cx="186182" cy="186888"/>
            </a:xfrm>
            <a:prstGeom prst="rect">
              <a:avLst/>
            </a:prstGeom>
            <a:solidFill>
              <a:srgbClr val="00B050">
                <a:alpha val="2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9" name="Rectangle 108"/>
            <p:cNvSpPr/>
            <p:nvPr/>
          </p:nvSpPr>
          <p:spPr bwMode="auto">
            <a:xfrm rot="5400000">
              <a:off x="961517" y="2336566"/>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4" name="Rectangle 113"/>
            <p:cNvSpPr/>
            <p:nvPr/>
          </p:nvSpPr>
          <p:spPr bwMode="auto">
            <a:xfrm rot="5400000">
              <a:off x="961517" y="2106025"/>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5" name="Rectangle 114"/>
            <p:cNvSpPr/>
            <p:nvPr/>
          </p:nvSpPr>
          <p:spPr bwMode="auto">
            <a:xfrm rot="5400000">
              <a:off x="961517" y="1878098"/>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4" name="Legend 2009"/>
            <p:cNvSpPr txBox="1"/>
            <p:nvPr/>
          </p:nvSpPr>
          <p:spPr>
            <a:xfrm rot="16200000">
              <a:off x="537773" y="2465350"/>
              <a:ext cx="429435"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100</a:t>
              </a:r>
            </a:p>
          </p:txBody>
        </p:sp>
        <p:sp>
          <p:nvSpPr>
            <p:cNvPr id="135" name="Legend 2009"/>
            <p:cNvSpPr txBox="1"/>
            <p:nvPr/>
          </p:nvSpPr>
          <p:spPr>
            <a:xfrm rot="16200000">
              <a:off x="864167" y="2465348"/>
              <a:ext cx="429434"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309</a:t>
              </a:r>
            </a:p>
          </p:txBody>
        </p:sp>
      </p:grpSp>
      <p:grpSp>
        <p:nvGrpSpPr>
          <p:cNvPr id="14" name="Group 13"/>
          <p:cNvGrpSpPr/>
          <p:nvPr/>
        </p:nvGrpSpPr>
        <p:grpSpPr>
          <a:xfrm rot="5400000">
            <a:off x="1855781" y="609617"/>
            <a:ext cx="636735" cy="832398"/>
            <a:chOff x="597319" y="2833596"/>
            <a:chExt cx="636735" cy="832398"/>
          </a:xfrm>
        </p:grpSpPr>
        <p:sp>
          <p:nvSpPr>
            <p:cNvPr id="105" name="Rectangle 104"/>
            <p:cNvSpPr/>
            <p:nvPr/>
          </p:nvSpPr>
          <p:spPr bwMode="auto">
            <a:xfrm rot="5400000">
              <a:off x="648856" y="3193737"/>
              <a:ext cx="186182" cy="186888"/>
            </a:xfrm>
            <a:prstGeom prst="rect">
              <a:avLst/>
            </a:prstGeom>
            <a:solidFill>
              <a:srgbClr val="00B050">
                <a:alpha val="2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0" name="Rectangle 109"/>
            <p:cNvSpPr/>
            <p:nvPr/>
          </p:nvSpPr>
          <p:spPr bwMode="auto">
            <a:xfrm rot="5400000">
              <a:off x="967158" y="3193737"/>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6" name="Rectangle 115"/>
            <p:cNvSpPr/>
            <p:nvPr/>
          </p:nvSpPr>
          <p:spPr bwMode="auto">
            <a:xfrm rot="5400000">
              <a:off x="967158" y="2965710"/>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7" name="Rectangle 116"/>
            <p:cNvSpPr/>
            <p:nvPr/>
          </p:nvSpPr>
          <p:spPr bwMode="auto">
            <a:xfrm rot="5400000">
              <a:off x="1014028" y="2786373"/>
              <a:ext cx="9244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6" name="Legend 2009"/>
            <p:cNvSpPr txBox="1"/>
            <p:nvPr/>
          </p:nvSpPr>
          <p:spPr>
            <a:xfrm rot="16200000">
              <a:off x="552624" y="3310958"/>
              <a:ext cx="399731"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175</a:t>
              </a:r>
            </a:p>
          </p:txBody>
        </p:sp>
        <p:sp>
          <p:nvSpPr>
            <p:cNvPr id="137" name="Legend 2009"/>
            <p:cNvSpPr txBox="1"/>
            <p:nvPr/>
          </p:nvSpPr>
          <p:spPr>
            <a:xfrm rot="16200000">
              <a:off x="879018" y="3310958"/>
              <a:ext cx="399731"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416</a:t>
              </a:r>
            </a:p>
          </p:txBody>
        </p:sp>
      </p:grpSp>
      <p:grpSp>
        <p:nvGrpSpPr>
          <p:cNvPr id="12" name="Group 11"/>
          <p:cNvGrpSpPr/>
          <p:nvPr/>
        </p:nvGrpSpPr>
        <p:grpSpPr>
          <a:xfrm rot="5400000">
            <a:off x="2813914" y="620194"/>
            <a:ext cx="625297" cy="817823"/>
            <a:chOff x="617082" y="3716177"/>
            <a:chExt cx="625297" cy="817823"/>
          </a:xfrm>
        </p:grpSpPr>
        <p:sp>
          <p:nvSpPr>
            <p:cNvPr id="106" name="Rectangle 105"/>
            <p:cNvSpPr/>
            <p:nvPr/>
          </p:nvSpPr>
          <p:spPr bwMode="auto">
            <a:xfrm rot="5400000">
              <a:off x="651487" y="3943695"/>
              <a:ext cx="186182" cy="186888"/>
            </a:xfrm>
            <a:prstGeom prst="rect">
              <a:avLst/>
            </a:prstGeom>
            <a:solidFill>
              <a:srgbClr val="00B050">
                <a:alpha val="2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1" name="Rectangle 110"/>
            <p:cNvSpPr/>
            <p:nvPr/>
          </p:nvSpPr>
          <p:spPr bwMode="auto">
            <a:xfrm rot="5400000">
              <a:off x="969789" y="3943695"/>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8" name="Rectangle 117"/>
            <p:cNvSpPr/>
            <p:nvPr/>
          </p:nvSpPr>
          <p:spPr bwMode="auto">
            <a:xfrm rot="5400000">
              <a:off x="969789" y="3715824"/>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8" name="Legend 2009"/>
            <p:cNvSpPr txBox="1"/>
            <p:nvPr/>
          </p:nvSpPr>
          <p:spPr>
            <a:xfrm rot="16200000">
              <a:off x="551923" y="4158500"/>
              <a:ext cx="440659"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2,321</a:t>
              </a:r>
            </a:p>
          </p:txBody>
        </p:sp>
        <p:sp>
          <p:nvSpPr>
            <p:cNvPr id="139" name="Legend 2009"/>
            <p:cNvSpPr txBox="1"/>
            <p:nvPr/>
          </p:nvSpPr>
          <p:spPr>
            <a:xfrm rot="16200000">
              <a:off x="836428" y="4128049"/>
              <a:ext cx="501561"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4,648</a:t>
              </a:r>
            </a:p>
          </p:txBody>
        </p:sp>
      </p:grpSp>
      <p:grpSp>
        <p:nvGrpSpPr>
          <p:cNvPr id="8" name="Group 7"/>
          <p:cNvGrpSpPr/>
          <p:nvPr/>
        </p:nvGrpSpPr>
        <p:grpSpPr>
          <a:xfrm rot="5400000">
            <a:off x="4930136" y="543000"/>
            <a:ext cx="615126" cy="965639"/>
            <a:chOff x="618929" y="4457793"/>
            <a:chExt cx="615126" cy="965639"/>
          </a:xfrm>
        </p:grpSpPr>
        <p:sp>
          <p:nvSpPr>
            <p:cNvPr id="119" name="Rectangle 118"/>
            <p:cNvSpPr/>
            <p:nvPr/>
          </p:nvSpPr>
          <p:spPr bwMode="auto">
            <a:xfrm rot="5400000">
              <a:off x="657128" y="4882110"/>
              <a:ext cx="186182" cy="186888"/>
            </a:xfrm>
            <a:prstGeom prst="rect">
              <a:avLst/>
            </a:prstGeom>
            <a:solidFill>
              <a:srgbClr val="00B050">
                <a:alpha val="2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0" name="Rectangle 119"/>
            <p:cNvSpPr/>
            <p:nvPr/>
          </p:nvSpPr>
          <p:spPr bwMode="auto">
            <a:xfrm rot="5400000">
              <a:off x="969789" y="4882110"/>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1" name="Rectangle 120"/>
            <p:cNvSpPr/>
            <p:nvPr/>
          </p:nvSpPr>
          <p:spPr bwMode="auto">
            <a:xfrm rot="5400000">
              <a:off x="969789" y="4651569"/>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2" name="Rectangle 121"/>
            <p:cNvSpPr/>
            <p:nvPr/>
          </p:nvSpPr>
          <p:spPr bwMode="auto">
            <a:xfrm rot="5400000">
              <a:off x="986688" y="4440541"/>
              <a:ext cx="152384"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40" name="Legend 2009"/>
            <p:cNvSpPr txBox="1"/>
            <p:nvPr/>
          </p:nvSpPr>
          <p:spPr>
            <a:xfrm rot="16200000">
              <a:off x="574234" y="4960924"/>
              <a:ext cx="399731"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45</a:t>
              </a:r>
            </a:p>
          </p:txBody>
        </p:sp>
        <p:sp>
          <p:nvSpPr>
            <p:cNvPr id="141" name="Legend 2009"/>
            <p:cNvSpPr txBox="1"/>
            <p:nvPr/>
          </p:nvSpPr>
          <p:spPr>
            <a:xfrm rot="16200000">
              <a:off x="844138" y="5033514"/>
              <a:ext cx="469494"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122</a:t>
              </a:r>
            </a:p>
          </p:txBody>
        </p:sp>
      </p:grpSp>
      <p:grpSp>
        <p:nvGrpSpPr>
          <p:cNvPr id="6" name="Group 5"/>
          <p:cNvGrpSpPr/>
          <p:nvPr/>
        </p:nvGrpSpPr>
        <p:grpSpPr>
          <a:xfrm rot="5400000">
            <a:off x="5906878" y="689849"/>
            <a:ext cx="598820" cy="643671"/>
            <a:chOff x="606228" y="5384400"/>
            <a:chExt cx="598820" cy="643671"/>
          </a:xfrm>
        </p:grpSpPr>
        <p:sp>
          <p:nvSpPr>
            <p:cNvPr id="130" name="Rectangle 129"/>
            <p:cNvSpPr/>
            <p:nvPr/>
          </p:nvSpPr>
          <p:spPr bwMode="auto">
            <a:xfrm rot="5400000">
              <a:off x="643215" y="5611918"/>
              <a:ext cx="186182" cy="186888"/>
            </a:xfrm>
            <a:prstGeom prst="rect">
              <a:avLst/>
            </a:prstGeom>
            <a:solidFill>
              <a:srgbClr val="00B050">
                <a:alpha val="2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1" name="Rectangle 130"/>
            <p:cNvSpPr/>
            <p:nvPr/>
          </p:nvSpPr>
          <p:spPr bwMode="auto">
            <a:xfrm rot="5400000">
              <a:off x="961517" y="5611918"/>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2" name="Rectangle 131"/>
            <p:cNvSpPr/>
            <p:nvPr/>
          </p:nvSpPr>
          <p:spPr bwMode="auto">
            <a:xfrm rot="5400000">
              <a:off x="961517" y="5384047"/>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42" name="Legend 2009"/>
            <p:cNvSpPr txBox="1"/>
            <p:nvPr/>
          </p:nvSpPr>
          <p:spPr>
            <a:xfrm rot="16200000">
              <a:off x="545952" y="5688616"/>
              <a:ext cx="399731" cy="279179"/>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28</a:t>
              </a:r>
            </a:p>
          </p:txBody>
        </p:sp>
        <p:sp>
          <p:nvSpPr>
            <p:cNvPr id="143" name="Legend 2009"/>
            <p:cNvSpPr txBox="1"/>
            <p:nvPr/>
          </p:nvSpPr>
          <p:spPr>
            <a:xfrm rot="16200000">
              <a:off x="865593" y="5688616"/>
              <a:ext cx="399731" cy="279179"/>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61</a:t>
              </a:r>
            </a:p>
          </p:txBody>
        </p:sp>
      </p:grpSp>
      <p:sp>
        <p:nvSpPr>
          <p:cNvPr id="144" name="Legend 2009"/>
          <p:cNvSpPr txBox="1"/>
          <p:nvPr/>
        </p:nvSpPr>
        <p:spPr>
          <a:xfrm>
            <a:off x="725879" y="1307389"/>
            <a:ext cx="1091779" cy="261610"/>
          </a:xfrm>
          <a:prstGeom prst="rect">
            <a:avLst/>
          </a:prstGeom>
          <a:noFill/>
          <a:effectLst>
            <a:innerShdw blurRad="63500" dist="50800" dir="5400000">
              <a:prstClr val="black">
                <a:alpha val="50000"/>
              </a:prstClr>
            </a:innerShdw>
          </a:effectLst>
        </p:spPr>
        <p:txBody>
          <a:bodyPr wrap="square">
            <a:spAutoFit/>
          </a:bodyPr>
          <a:lstStyle/>
          <a:p>
            <a:pPr>
              <a:spcBef>
                <a:spcPts val="0"/>
              </a:spcBef>
              <a:buNone/>
              <a:defRPr/>
            </a:pPr>
            <a:r>
              <a:rPr lang="en-US" sz="1100" b="1" dirty="0" smtClean="0"/>
              <a:t>RNAV STARs</a:t>
            </a:r>
          </a:p>
        </p:txBody>
      </p:sp>
      <p:sp>
        <p:nvSpPr>
          <p:cNvPr id="145" name="Legend 2009"/>
          <p:cNvSpPr txBox="1"/>
          <p:nvPr/>
        </p:nvSpPr>
        <p:spPr>
          <a:xfrm>
            <a:off x="1870327" y="1307389"/>
            <a:ext cx="955718" cy="261610"/>
          </a:xfrm>
          <a:prstGeom prst="rect">
            <a:avLst/>
          </a:prstGeom>
          <a:noFill/>
          <a:effectLst>
            <a:innerShdw blurRad="63500" dist="50800" dir="5400000">
              <a:prstClr val="black">
                <a:alpha val="50000"/>
              </a:prstClr>
            </a:innerShdw>
          </a:effectLst>
        </p:spPr>
        <p:txBody>
          <a:bodyPr wrap="square">
            <a:spAutoFit/>
          </a:bodyPr>
          <a:lstStyle/>
          <a:p>
            <a:pPr>
              <a:spcBef>
                <a:spcPts val="0"/>
              </a:spcBef>
              <a:buNone/>
              <a:defRPr/>
            </a:pPr>
            <a:r>
              <a:rPr lang="en-US" sz="1100" b="1" dirty="0" smtClean="0"/>
              <a:t>RNAV SIDs</a:t>
            </a:r>
          </a:p>
        </p:txBody>
      </p:sp>
      <p:sp>
        <p:nvSpPr>
          <p:cNvPr id="146" name="Legend 2009"/>
          <p:cNvSpPr txBox="1"/>
          <p:nvPr/>
        </p:nvSpPr>
        <p:spPr>
          <a:xfrm>
            <a:off x="2817395" y="1307389"/>
            <a:ext cx="1002097" cy="430887"/>
          </a:xfrm>
          <a:prstGeom prst="rect">
            <a:avLst/>
          </a:prstGeom>
          <a:noFill/>
          <a:effectLst>
            <a:innerShdw blurRad="63500" dist="50800" dir="5400000">
              <a:prstClr val="black">
                <a:alpha val="50000"/>
              </a:prstClr>
            </a:innerShdw>
          </a:effectLst>
        </p:spPr>
        <p:txBody>
          <a:bodyPr wrap="square">
            <a:spAutoFit/>
          </a:bodyPr>
          <a:lstStyle/>
          <a:p>
            <a:pPr algn="ctr">
              <a:spcBef>
                <a:spcPts val="0"/>
              </a:spcBef>
              <a:buNone/>
              <a:defRPr/>
            </a:pPr>
            <a:r>
              <a:rPr lang="en-US" sz="1100" b="1" dirty="0" smtClean="0"/>
              <a:t>RNAV/RNP Approaches</a:t>
            </a:r>
          </a:p>
        </p:txBody>
      </p:sp>
      <p:sp>
        <p:nvSpPr>
          <p:cNvPr id="147" name="Legend 2009"/>
          <p:cNvSpPr txBox="1"/>
          <p:nvPr/>
        </p:nvSpPr>
        <p:spPr>
          <a:xfrm>
            <a:off x="4980811" y="1307389"/>
            <a:ext cx="888224" cy="261610"/>
          </a:xfrm>
          <a:prstGeom prst="rect">
            <a:avLst/>
          </a:prstGeom>
          <a:noFill/>
          <a:effectLst>
            <a:innerShdw blurRad="63500" dist="50800" dir="5400000">
              <a:prstClr val="black">
                <a:alpha val="50000"/>
              </a:prstClr>
            </a:innerShdw>
          </a:effectLst>
        </p:spPr>
        <p:txBody>
          <a:bodyPr wrap="square">
            <a:spAutoFit/>
          </a:bodyPr>
          <a:lstStyle/>
          <a:p>
            <a:pPr>
              <a:spcBef>
                <a:spcPts val="0"/>
              </a:spcBef>
              <a:buNone/>
              <a:defRPr/>
            </a:pPr>
            <a:r>
              <a:rPr lang="en-US" sz="1100" b="1" dirty="0" smtClean="0"/>
              <a:t>Q-Routes</a:t>
            </a:r>
          </a:p>
        </p:txBody>
      </p:sp>
      <p:sp>
        <p:nvSpPr>
          <p:cNvPr id="148" name="Legend 2009"/>
          <p:cNvSpPr txBox="1"/>
          <p:nvPr/>
        </p:nvSpPr>
        <p:spPr>
          <a:xfrm>
            <a:off x="5919222" y="1307389"/>
            <a:ext cx="800921" cy="261610"/>
          </a:xfrm>
          <a:prstGeom prst="rect">
            <a:avLst/>
          </a:prstGeom>
          <a:noFill/>
          <a:effectLst>
            <a:innerShdw blurRad="63500" dist="50800" dir="5400000">
              <a:prstClr val="black">
                <a:alpha val="50000"/>
              </a:prstClr>
            </a:innerShdw>
          </a:effectLst>
        </p:spPr>
        <p:txBody>
          <a:bodyPr wrap="square">
            <a:spAutoFit/>
          </a:bodyPr>
          <a:lstStyle/>
          <a:p>
            <a:pPr>
              <a:spcBef>
                <a:spcPts val="0"/>
              </a:spcBef>
              <a:buNone/>
              <a:defRPr/>
            </a:pPr>
            <a:r>
              <a:rPr lang="en-US" sz="1100" b="1" dirty="0" smtClean="0"/>
              <a:t>T-Routes</a:t>
            </a:r>
          </a:p>
        </p:txBody>
      </p:sp>
      <p:sp>
        <p:nvSpPr>
          <p:cNvPr id="149" name="Legend 2009"/>
          <p:cNvSpPr txBox="1"/>
          <p:nvPr/>
        </p:nvSpPr>
        <p:spPr>
          <a:xfrm>
            <a:off x="680258" y="440053"/>
            <a:ext cx="4235256" cy="310341"/>
          </a:xfrm>
          <a:prstGeom prst="rect">
            <a:avLst/>
          </a:prstGeom>
          <a:noFill/>
          <a:effectLst>
            <a:innerShdw blurRad="63500" dist="50800" dir="5400000">
              <a:prstClr val="black">
                <a:alpha val="50000"/>
              </a:prstClr>
            </a:innerShdw>
          </a:effectLst>
        </p:spPr>
        <p:txBody>
          <a:bodyPr wrap="square">
            <a:spAutoFit/>
          </a:bodyPr>
          <a:lstStyle/>
          <a:p>
            <a:pPr algn="ctr">
              <a:lnSpc>
                <a:spcPts val="1700"/>
              </a:lnSpc>
              <a:spcBef>
                <a:spcPts val="0"/>
              </a:spcBef>
              <a:buNone/>
              <a:defRPr/>
            </a:pPr>
            <a:r>
              <a:rPr lang="en-US" sz="1400" b="1" dirty="0" smtClean="0">
                <a:solidFill>
                  <a:schemeClr val="tx1">
                    <a:lumMod val="65000"/>
                    <a:lumOff val="35000"/>
                  </a:schemeClr>
                </a:solidFill>
              </a:rPr>
              <a:t>More than double PBN procedures since 2009</a:t>
            </a:r>
          </a:p>
        </p:txBody>
      </p:sp>
      <p:sp>
        <p:nvSpPr>
          <p:cNvPr id="157" name="Legend 2009"/>
          <p:cNvSpPr txBox="1"/>
          <p:nvPr/>
        </p:nvSpPr>
        <p:spPr>
          <a:xfrm>
            <a:off x="4480" y="1893486"/>
            <a:ext cx="2216562" cy="746358"/>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1400" b="1" dirty="0" smtClean="0">
                <a:solidFill>
                  <a:schemeClr val="tx1">
                    <a:lumMod val="65000"/>
                    <a:lumOff val="35000"/>
                  </a:schemeClr>
                </a:solidFill>
              </a:rPr>
              <a:t>Oceanic separation standards reduced with </a:t>
            </a:r>
            <a:r>
              <a:rPr lang="en-US" sz="1600" b="1" dirty="0" smtClean="0">
                <a:solidFill>
                  <a:schemeClr val="tx1">
                    <a:lumMod val="65000"/>
                    <a:lumOff val="35000"/>
                  </a:schemeClr>
                </a:solidFill>
              </a:rPr>
              <a:t>RNP</a:t>
            </a:r>
            <a:endParaRPr lang="en-US" sz="1400" b="1" dirty="0" smtClean="0">
              <a:solidFill>
                <a:schemeClr val="tx1">
                  <a:lumMod val="65000"/>
                  <a:lumOff val="35000"/>
                </a:schemeClr>
              </a:solidFill>
            </a:endParaRPr>
          </a:p>
        </p:txBody>
      </p:sp>
      <p:sp>
        <p:nvSpPr>
          <p:cNvPr id="165" name="Legend 2009"/>
          <p:cNvSpPr txBox="1"/>
          <p:nvPr/>
        </p:nvSpPr>
        <p:spPr>
          <a:xfrm>
            <a:off x="2981012" y="1966245"/>
            <a:ext cx="2292750" cy="746358"/>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1400" b="1" dirty="0" smtClean="0">
                <a:solidFill>
                  <a:schemeClr val="tx1">
                    <a:lumMod val="65000"/>
                    <a:lumOff val="35000"/>
                  </a:schemeClr>
                </a:solidFill>
              </a:rPr>
              <a:t>RNAV SIDs and STARs at over </a:t>
            </a:r>
            <a:r>
              <a:rPr lang="en-US" sz="2000" b="1" dirty="0">
                <a:ln w="3175">
                  <a:solidFill>
                    <a:schemeClr val="tx1">
                      <a:lumMod val="75000"/>
                      <a:lumOff val="25000"/>
                    </a:schemeClr>
                  </a:solidFill>
                  <a:prstDash val="solid"/>
                </a:ln>
                <a:solidFill>
                  <a:srgbClr val="0070C0"/>
                </a:solidFill>
              </a:rPr>
              <a:t>80% </a:t>
            </a:r>
            <a:r>
              <a:rPr lang="en-US" sz="1400" b="1" dirty="0" smtClean="0">
                <a:solidFill>
                  <a:schemeClr val="tx1">
                    <a:lumMod val="65000"/>
                    <a:lumOff val="35000"/>
                  </a:schemeClr>
                </a:solidFill>
              </a:rPr>
              <a:t>of ASPM77 airports</a:t>
            </a:r>
          </a:p>
        </p:txBody>
      </p:sp>
      <p:sp>
        <p:nvSpPr>
          <p:cNvPr id="70" name="Legend 2009"/>
          <p:cNvSpPr txBox="1"/>
          <p:nvPr/>
        </p:nvSpPr>
        <p:spPr>
          <a:xfrm>
            <a:off x="90848" y="1103233"/>
            <a:ext cx="546383" cy="192024"/>
          </a:xfrm>
          <a:prstGeom prst="rect">
            <a:avLst/>
          </a:prstGeom>
          <a:solidFill>
            <a:srgbClr val="4094D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buNone/>
              <a:defRPr sz="1050" b="1">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solidFill>
                  <a:schemeClr val="tx1"/>
                </a:solidFill>
              </a:rPr>
              <a:t>2014 </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7311" t="22055" r="6378" b="16587"/>
          <a:stretch/>
        </p:blipFill>
        <p:spPr>
          <a:xfrm>
            <a:off x="5310554" y="1651166"/>
            <a:ext cx="2727873" cy="1624289"/>
          </a:xfrm>
          <a:prstGeom prst="rect">
            <a:avLst/>
          </a:prstGeom>
        </p:spPr>
      </p:pic>
      <p:grpSp>
        <p:nvGrpSpPr>
          <p:cNvPr id="15" name="Group 14"/>
          <p:cNvGrpSpPr/>
          <p:nvPr/>
        </p:nvGrpSpPr>
        <p:grpSpPr>
          <a:xfrm>
            <a:off x="4850712" y="2684530"/>
            <a:ext cx="1361911" cy="430887"/>
            <a:chOff x="1913208" y="5612271"/>
            <a:chExt cx="1361911" cy="430887"/>
          </a:xfrm>
        </p:grpSpPr>
        <p:sp>
          <p:nvSpPr>
            <p:cNvPr id="11" name="TextBox 10"/>
            <p:cNvSpPr txBox="1"/>
            <p:nvPr/>
          </p:nvSpPr>
          <p:spPr bwMode="auto">
            <a:xfrm>
              <a:off x="2272922" y="5612271"/>
              <a:ext cx="100219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spcBef>
                  <a:spcPts val="0"/>
                </a:spcBef>
                <a:buFontTx/>
                <a:buNone/>
              </a:pPr>
              <a:r>
                <a:rPr lang="en-US" sz="1100" b="1" dirty="0" smtClean="0"/>
                <a:t>SIDs/STARs</a:t>
              </a:r>
            </a:p>
            <a:p>
              <a:pPr>
                <a:spcBef>
                  <a:spcPts val="0"/>
                </a:spcBef>
                <a:buFontTx/>
                <a:buNone/>
              </a:pPr>
              <a:r>
                <a:rPr lang="en-US" sz="1100" b="1" dirty="0" smtClean="0"/>
                <a:t>Q/T-routes</a:t>
              </a:r>
              <a:endParaRPr lang="en-US" sz="1100" b="1" dirty="0"/>
            </a:p>
          </p:txBody>
        </p:sp>
        <p:cxnSp>
          <p:nvCxnSpPr>
            <p:cNvPr id="13" name="Straight Connector 12"/>
            <p:cNvCxnSpPr/>
            <p:nvPr/>
          </p:nvCxnSpPr>
          <p:spPr bwMode="auto">
            <a:xfrm flipV="1">
              <a:off x="1917723" y="5893371"/>
              <a:ext cx="359714" cy="7264"/>
            </a:xfrm>
            <a:prstGeom prst="line">
              <a:avLst/>
            </a:prstGeom>
            <a:noFill/>
            <a:ln w="28575" cap="flat" cmpd="sng" algn="ctr">
              <a:solidFill>
                <a:srgbClr val="394BF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p:nvPr/>
          </p:nvCxnSpPr>
          <p:spPr bwMode="auto">
            <a:xfrm flipV="1">
              <a:off x="1913208" y="5749189"/>
              <a:ext cx="359714" cy="7264"/>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8" name="Legend 2009"/>
          <p:cNvSpPr txBox="1"/>
          <p:nvPr/>
        </p:nvSpPr>
        <p:spPr>
          <a:xfrm>
            <a:off x="6856871" y="443016"/>
            <a:ext cx="1878868" cy="528350"/>
          </a:xfrm>
          <a:prstGeom prst="rect">
            <a:avLst/>
          </a:prstGeom>
          <a:noFill/>
          <a:effectLst>
            <a:innerShdw blurRad="63500" dist="50800" dir="5400000">
              <a:prstClr val="black">
                <a:alpha val="50000"/>
              </a:prstClr>
            </a:innerShdw>
          </a:effectLst>
        </p:spPr>
        <p:txBody>
          <a:bodyPr wrap="square">
            <a:spAutoFit/>
          </a:bodyPr>
          <a:lstStyle/>
          <a:p>
            <a:pPr algn="ctr">
              <a:lnSpc>
                <a:spcPts val="1700"/>
              </a:lnSpc>
              <a:spcBef>
                <a:spcPts val="0"/>
              </a:spcBef>
              <a:buNone/>
              <a:defRPr/>
            </a:pPr>
            <a:r>
              <a:rPr lang="en-US" sz="1400" b="1" dirty="0" smtClean="0">
                <a:solidFill>
                  <a:schemeClr val="tx1">
                    <a:lumMod val="65000"/>
                    <a:lumOff val="35000"/>
                  </a:schemeClr>
                </a:solidFill>
              </a:rPr>
              <a:t>Of Public Airports with published IAP:</a:t>
            </a:r>
          </a:p>
        </p:txBody>
      </p:sp>
      <p:sp>
        <p:nvSpPr>
          <p:cNvPr id="129" name="Rectangle 128"/>
          <p:cNvSpPr/>
          <p:nvPr/>
        </p:nvSpPr>
        <p:spPr>
          <a:xfrm>
            <a:off x="6826686" y="818940"/>
            <a:ext cx="928014" cy="523220"/>
          </a:xfrm>
          <a:prstGeom prst="rect">
            <a:avLst/>
          </a:prstGeom>
          <a:noFill/>
        </p:spPr>
        <p:txBody>
          <a:bodyPr wrap="square" lIns="91440" tIns="45720" rIns="91440" bIns="45720">
            <a:spAutoFit/>
          </a:bodyPr>
          <a:lstStyle/>
          <a:p>
            <a:pPr algn="ctr">
              <a:buNone/>
            </a:pPr>
            <a:r>
              <a:rPr lang="en-US" sz="2800" b="1" dirty="0" smtClean="0">
                <a:ln w="12700">
                  <a:solidFill>
                    <a:schemeClr val="tx1">
                      <a:lumMod val="75000"/>
                      <a:lumOff val="25000"/>
                    </a:schemeClr>
                  </a:solidFill>
                  <a:prstDash val="solid"/>
                </a:ln>
                <a:solidFill>
                  <a:srgbClr val="0070C0"/>
                </a:solidFill>
              </a:rPr>
              <a:t>98%</a:t>
            </a:r>
            <a:endParaRPr lang="en-US" sz="2800" b="1" cap="none" spc="0" dirty="0">
              <a:ln w="12700">
                <a:solidFill>
                  <a:schemeClr val="tx1">
                    <a:lumMod val="75000"/>
                    <a:lumOff val="25000"/>
                  </a:schemeClr>
                </a:solidFill>
                <a:prstDash val="solid"/>
              </a:ln>
              <a:solidFill>
                <a:srgbClr val="0070C0"/>
              </a:solidFill>
              <a:effectLst/>
            </a:endParaRPr>
          </a:p>
        </p:txBody>
      </p:sp>
      <p:sp>
        <p:nvSpPr>
          <p:cNvPr id="155" name="Legend 2009"/>
          <p:cNvSpPr txBox="1"/>
          <p:nvPr/>
        </p:nvSpPr>
        <p:spPr>
          <a:xfrm>
            <a:off x="5995402" y="3963407"/>
            <a:ext cx="546383" cy="192024"/>
          </a:xfrm>
          <a:prstGeom prst="rect">
            <a:avLst/>
          </a:prstGeom>
          <a:solidFill>
            <a:srgbClr val="4094D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buNone/>
              <a:defRPr sz="1050" b="1">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solidFill>
                  <a:schemeClr val="tx1"/>
                </a:solidFill>
              </a:rPr>
              <a:t>2014 </a:t>
            </a:r>
          </a:p>
        </p:txBody>
      </p:sp>
      <p:sp>
        <p:nvSpPr>
          <p:cNvPr id="156" name="Legend 2009"/>
          <p:cNvSpPr txBox="1"/>
          <p:nvPr/>
        </p:nvSpPr>
        <p:spPr>
          <a:xfrm>
            <a:off x="7722342" y="2341456"/>
            <a:ext cx="545282" cy="190250"/>
          </a:xfrm>
          <a:prstGeom prst="rect">
            <a:avLst/>
          </a:prstGeom>
          <a:solidFill>
            <a:srgbClr val="00B050">
              <a:alpha val="25000"/>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buNone/>
              <a:defRPr sz="1200" b="1">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050" dirty="0" smtClean="0">
                <a:solidFill>
                  <a:schemeClr val="tx1"/>
                </a:solidFill>
              </a:rPr>
              <a:t>2009</a:t>
            </a:r>
            <a:endParaRPr lang="en-US" sz="1050" dirty="0">
              <a:solidFill>
                <a:schemeClr val="tx1"/>
              </a:solidFill>
            </a:endParaRPr>
          </a:p>
        </p:txBody>
      </p:sp>
      <p:grpSp>
        <p:nvGrpSpPr>
          <p:cNvPr id="20" name="Group 19"/>
          <p:cNvGrpSpPr/>
          <p:nvPr/>
        </p:nvGrpSpPr>
        <p:grpSpPr>
          <a:xfrm>
            <a:off x="325748" y="2341456"/>
            <a:ext cx="1757101" cy="1850418"/>
            <a:chOff x="548196" y="2363311"/>
            <a:chExt cx="1757101" cy="1850418"/>
          </a:xfrm>
        </p:grpSpPr>
        <p:grpSp>
          <p:nvGrpSpPr>
            <p:cNvPr id="7" name="Group 6"/>
            <p:cNvGrpSpPr/>
            <p:nvPr/>
          </p:nvGrpSpPr>
          <p:grpSpPr>
            <a:xfrm>
              <a:off x="548196" y="2450122"/>
              <a:ext cx="1757101" cy="1763607"/>
              <a:chOff x="228995" y="2179737"/>
              <a:chExt cx="1757101" cy="1763607"/>
            </a:xfrm>
          </p:grpSpPr>
          <p:sp>
            <p:nvSpPr>
              <p:cNvPr id="85" name="Rectangle 84"/>
              <p:cNvSpPr>
                <a:spLocks noChangeAspect="1"/>
              </p:cNvSpPr>
              <p:nvPr/>
            </p:nvSpPr>
            <p:spPr bwMode="auto">
              <a:xfrm>
                <a:off x="362787" y="2314755"/>
                <a:ext cx="1498174" cy="1543358"/>
              </a:xfrm>
              <a:prstGeom prst="rect">
                <a:avLst/>
              </a:prstGeom>
              <a:solidFill>
                <a:srgbClr val="BFEBD3"/>
              </a:solidFill>
              <a:ln>
                <a:noFill/>
              </a:ln>
              <a:effectLst/>
              <a:scene3d>
                <a:camera prst="orthographicFront"/>
                <a:lightRig rig="threePt" dir="t"/>
              </a:scene3d>
              <a:sp3d>
                <a:bevelT w="152400" h="50800" prst="softRound"/>
              </a:sp3d>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6" name="Rectangle 85"/>
              <p:cNvSpPr>
                <a:spLocks noChangeAspect="1"/>
              </p:cNvSpPr>
              <p:nvPr/>
            </p:nvSpPr>
            <p:spPr bwMode="auto">
              <a:xfrm>
                <a:off x="378184" y="2952857"/>
                <a:ext cx="905256" cy="905256"/>
              </a:xfrm>
              <a:prstGeom prst="rect">
                <a:avLst/>
              </a:prstGeom>
              <a:solidFill>
                <a:srgbClr val="4094D0"/>
              </a:solidFill>
              <a:ln>
                <a:noFill/>
              </a:ln>
              <a:effectLst/>
              <a:scene3d>
                <a:camera prst="orthographicFront"/>
                <a:lightRig rig="threePt" dir="t"/>
              </a:scene3d>
              <a:sp3d>
                <a:bevelT w="152400" h="50800" prst="softRound"/>
              </a:sp3d>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7" name="Legend 2009"/>
              <p:cNvSpPr txBox="1"/>
              <p:nvPr/>
            </p:nvSpPr>
            <p:spPr>
              <a:xfrm>
                <a:off x="587178" y="2279222"/>
                <a:ext cx="529165"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1000" b="1" dirty="0" smtClean="0"/>
                  <a:t>50nm</a:t>
                </a:r>
              </a:p>
            </p:txBody>
          </p:sp>
          <p:sp>
            <p:nvSpPr>
              <p:cNvPr id="88" name="Legend 2009"/>
              <p:cNvSpPr txBox="1"/>
              <p:nvPr/>
            </p:nvSpPr>
            <p:spPr>
              <a:xfrm>
                <a:off x="578678" y="3593831"/>
                <a:ext cx="529165"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1000" b="1" dirty="0"/>
                  <a:t>3</a:t>
                </a:r>
                <a:r>
                  <a:rPr lang="en-US" sz="1000" b="1" dirty="0" smtClean="0"/>
                  <a:t>0nm</a:t>
                </a:r>
              </a:p>
            </p:txBody>
          </p:sp>
          <p:sp>
            <p:nvSpPr>
              <p:cNvPr id="89" name="Legend 2009"/>
              <p:cNvSpPr txBox="1"/>
              <p:nvPr/>
            </p:nvSpPr>
            <p:spPr>
              <a:xfrm>
                <a:off x="667242" y="2990253"/>
                <a:ext cx="529165"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1200" b="1" dirty="0" smtClean="0"/>
                  <a:t>2014</a:t>
                </a:r>
              </a:p>
            </p:txBody>
          </p:sp>
          <p:sp>
            <p:nvSpPr>
              <p:cNvPr id="90" name="Legend 2009"/>
              <p:cNvSpPr txBox="1"/>
              <p:nvPr/>
            </p:nvSpPr>
            <p:spPr>
              <a:xfrm>
                <a:off x="1258529" y="2394507"/>
                <a:ext cx="529165"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1200" b="1" dirty="0" smtClean="0"/>
                  <a:t>2009</a:t>
                </a:r>
              </a:p>
            </p:txBody>
          </p:sp>
          <p:sp>
            <p:nvSpPr>
              <p:cNvPr id="91" name="Legend 2009"/>
              <p:cNvSpPr txBox="1"/>
              <p:nvPr/>
            </p:nvSpPr>
            <p:spPr>
              <a:xfrm rot="5400000">
                <a:off x="217240" y="3233977"/>
                <a:ext cx="529165"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1000" b="1" dirty="0"/>
                  <a:t>3</a:t>
                </a:r>
                <a:r>
                  <a:rPr lang="en-US" sz="1000" b="1" dirty="0" smtClean="0"/>
                  <a:t>0nm</a:t>
                </a:r>
              </a:p>
            </p:txBody>
          </p:sp>
          <p:sp>
            <p:nvSpPr>
              <p:cNvPr id="92" name="Legend 2009"/>
              <p:cNvSpPr txBox="1"/>
              <p:nvPr/>
            </p:nvSpPr>
            <p:spPr>
              <a:xfrm rot="5400000">
                <a:off x="1503026" y="2994910"/>
                <a:ext cx="529165"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1000" b="1" dirty="0" smtClean="0"/>
                  <a:t>50nm</a:t>
                </a:r>
              </a:p>
            </p:txBody>
          </p:sp>
          <p:pic>
            <p:nvPicPr>
              <p:cNvPr id="94" name="Picture 93"/>
              <p:cNvPicPr>
                <a:picLocks noChangeAspect="1"/>
              </p:cNvPicPr>
              <p:nvPr/>
            </p:nvPicPr>
            <p:blipFill>
              <a:blip r:embed="rId6">
                <a:clrChange>
                  <a:clrFrom>
                    <a:srgbClr val="FFFFFF"/>
                  </a:clrFrom>
                  <a:clrTo>
                    <a:srgbClr val="FFFFFF">
                      <a:alpha val="0"/>
                    </a:srgbClr>
                  </a:clrTo>
                </a:clrChange>
              </a:blip>
              <a:stretch>
                <a:fillRect/>
              </a:stretch>
            </p:blipFill>
            <p:spPr>
              <a:xfrm rot="8331565">
                <a:off x="228995" y="3675174"/>
                <a:ext cx="306865" cy="268170"/>
              </a:xfrm>
              <a:prstGeom prst="rect">
                <a:avLst/>
              </a:prstGeom>
            </p:spPr>
          </p:pic>
          <p:pic>
            <p:nvPicPr>
              <p:cNvPr id="96" name="Picture 95"/>
              <p:cNvPicPr>
                <a:picLocks noChangeAspect="1"/>
              </p:cNvPicPr>
              <p:nvPr/>
            </p:nvPicPr>
            <p:blipFill>
              <a:blip r:embed="rId6">
                <a:clrChange>
                  <a:clrFrom>
                    <a:srgbClr val="FFFFFF"/>
                  </a:clrFrom>
                  <a:clrTo>
                    <a:srgbClr val="FFFFFF">
                      <a:alpha val="0"/>
                    </a:srgbClr>
                  </a:clrTo>
                </a:clrChange>
              </a:blip>
              <a:stretch>
                <a:fillRect/>
              </a:stretch>
            </p:blipFill>
            <p:spPr>
              <a:xfrm rot="8089038">
                <a:off x="1698578" y="2199085"/>
                <a:ext cx="306865" cy="268170"/>
              </a:xfrm>
              <a:prstGeom prst="rect">
                <a:avLst/>
              </a:prstGeom>
            </p:spPr>
          </p:pic>
          <p:pic>
            <p:nvPicPr>
              <p:cNvPr id="153" name="Picture 152"/>
              <p:cNvPicPr>
                <a:picLocks noChangeAspect="1"/>
              </p:cNvPicPr>
              <p:nvPr/>
            </p:nvPicPr>
            <p:blipFill>
              <a:blip r:embed="rId6">
                <a:clrChange>
                  <a:clrFrom>
                    <a:srgbClr val="FFFFFF"/>
                  </a:clrFrom>
                  <a:clrTo>
                    <a:srgbClr val="FFFFFF">
                      <a:alpha val="0"/>
                    </a:srgbClr>
                  </a:clrTo>
                </a:clrChange>
              </a:blip>
              <a:stretch>
                <a:fillRect/>
              </a:stretch>
            </p:blipFill>
            <p:spPr>
              <a:xfrm rot="8552589">
                <a:off x="1118243" y="2846446"/>
                <a:ext cx="306865" cy="268170"/>
              </a:xfrm>
              <a:prstGeom prst="rect">
                <a:avLst/>
              </a:prstGeom>
            </p:spPr>
          </p:pic>
        </p:grpSp>
        <p:sp>
          <p:nvSpPr>
            <p:cNvPr id="19" name="Rectangle 18"/>
            <p:cNvSpPr/>
            <p:nvPr/>
          </p:nvSpPr>
          <p:spPr bwMode="auto">
            <a:xfrm>
              <a:off x="1577730" y="3022566"/>
              <a:ext cx="94052" cy="91440"/>
            </a:xfrm>
            <a:prstGeom prst="rect">
              <a:avLst/>
            </a:prstGeom>
            <a:solidFill>
              <a:srgbClr val="CCFAE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5" name="Rectangle 94"/>
            <p:cNvSpPr/>
            <p:nvPr/>
          </p:nvSpPr>
          <p:spPr bwMode="auto">
            <a:xfrm>
              <a:off x="2124185" y="2363311"/>
              <a:ext cx="94052" cy="9144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
        <p:nvSpPr>
          <p:cNvPr id="99" name="Legend 2009"/>
          <p:cNvSpPr txBox="1"/>
          <p:nvPr/>
        </p:nvSpPr>
        <p:spPr>
          <a:xfrm>
            <a:off x="6235893" y="4389973"/>
            <a:ext cx="2614598" cy="528350"/>
          </a:xfrm>
          <a:prstGeom prst="rect">
            <a:avLst/>
          </a:prstGeom>
          <a:noFill/>
          <a:effectLst>
            <a:innerShdw blurRad="63500" dist="50800" dir="5400000">
              <a:prstClr val="black">
                <a:alpha val="50000"/>
              </a:prstClr>
            </a:innerShdw>
          </a:effectLst>
        </p:spPr>
        <p:txBody>
          <a:bodyPr wrap="square">
            <a:spAutoFit/>
          </a:bodyPr>
          <a:lstStyle/>
          <a:p>
            <a:pPr algn="ctr">
              <a:lnSpc>
                <a:spcPts val="1700"/>
              </a:lnSpc>
              <a:spcBef>
                <a:spcPts val="0"/>
              </a:spcBef>
              <a:buNone/>
              <a:defRPr/>
            </a:pPr>
            <a:r>
              <a:rPr lang="en-US" sz="1400" b="1" dirty="0" smtClean="0">
                <a:solidFill>
                  <a:schemeClr val="tx1">
                    <a:lumMod val="65000"/>
                    <a:lumOff val="35000"/>
                  </a:schemeClr>
                </a:solidFill>
              </a:rPr>
              <a:t>New Optimized Profile Descent (OPD) RNAV STARs</a:t>
            </a:r>
          </a:p>
        </p:txBody>
      </p:sp>
      <p:sp>
        <p:nvSpPr>
          <p:cNvPr id="100" name="Rectangle 99"/>
          <p:cNvSpPr/>
          <p:nvPr/>
        </p:nvSpPr>
        <p:spPr>
          <a:xfrm>
            <a:off x="6753699" y="3334529"/>
            <a:ext cx="1622572" cy="1015663"/>
          </a:xfrm>
          <a:prstGeom prst="rect">
            <a:avLst/>
          </a:prstGeom>
          <a:noFill/>
        </p:spPr>
        <p:txBody>
          <a:bodyPr wrap="square" lIns="91440" tIns="45720" rIns="91440" bIns="45720">
            <a:spAutoFit/>
          </a:bodyPr>
          <a:lstStyle/>
          <a:p>
            <a:pPr algn="ctr">
              <a:buNone/>
            </a:pPr>
            <a:r>
              <a:rPr lang="en-US" sz="6000" b="1" dirty="0" smtClean="0">
                <a:ln w="22225">
                  <a:solidFill>
                    <a:schemeClr val="tx1">
                      <a:lumMod val="75000"/>
                      <a:lumOff val="25000"/>
                    </a:schemeClr>
                  </a:solidFill>
                  <a:prstDash val="solid"/>
                </a:ln>
                <a:solidFill>
                  <a:srgbClr val="0070C0"/>
                </a:solidFill>
              </a:rPr>
              <a:t>152</a:t>
            </a:r>
            <a:endParaRPr lang="en-US" sz="6000" b="1" cap="none" spc="0" dirty="0">
              <a:ln w="22225">
                <a:solidFill>
                  <a:schemeClr val="tx1">
                    <a:lumMod val="75000"/>
                    <a:lumOff val="25000"/>
                  </a:schemeClr>
                </a:solidFill>
                <a:prstDash val="solid"/>
              </a:ln>
              <a:solidFill>
                <a:srgbClr val="0070C0"/>
              </a:solidFill>
              <a:effectLst/>
            </a:endParaRPr>
          </a:p>
        </p:txBody>
      </p:sp>
      <p:grpSp>
        <p:nvGrpSpPr>
          <p:cNvPr id="10" name="Group 9"/>
          <p:cNvGrpSpPr/>
          <p:nvPr/>
        </p:nvGrpSpPr>
        <p:grpSpPr>
          <a:xfrm>
            <a:off x="66110" y="4491792"/>
            <a:ext cx="5774143" cy="1520544"/>
            <a:chOff x="66110" y="4491792"/>
            <a:chExt cx="5774143" cy="1520544"/>
          </a:xfrm>
        </p:grpSpPr>
        <p:sp>
          <p:nvSpPr>
            <p:cNvPr id="102" name="Legend 2009"/>
            <p:cNvSpPr txBox="1"/>
            <p:nvPr/>
          </p:nvSpPr>
          <p:spPr>
            <a:xfrm>
              <a:off x="2634551" y="5210135"/>
              <a:ext cx="739346" cy="246221"/>
            </a:xfrm>
            <a:prstGeom prst="rect">
              <a:avLst/>
            </a:prstGeom>
            <a:noFill/>
            <a:effectLst/>
          </p:spPr>
          <p:txBody>
            <a:bodyPr wrap="square" lIns="0" tIns="0" rIns="0" bIns="0">
              <a:spAutoFit/>
            </a:bodyPr>
            <a:lstStyle/>
            <a:p>
              <a:pPr>
                <a:spcBef>
                  <a:spcPts val="0"/>
                </a:spcBef>
                <a:buNone/>
                <a:defRPr/>
              </a:pPr>
              <a:r>
                <a:rPr lang="en-US" sz="800" b="1" dirty="0" smtClean="0">
                  <a:solidFill>
                    <a:schemeClr val="tx1">
                      <a:lumMod val="50000"/>
                      <a:lumOff val="50000"/>
                    </a:schemeClr>
                  </a:solidFill>
                </a:rPr>
                <a:t>Capable with ILS or SATNAV</a:t>
              </a:r>
            </a:p>
          </p:txBody>
        </p:sp>
        <p:sp>
          <p:nvSpPr>
            <p:cNvPr id="107" name="Legend 2009"/>
            <p:cNvSpPr txBox="1"/>
            <p:nvPr/>
          </p:nvSpPr>
          <p:spPr>
            <a:xfrm>
              <a:off x="2491883" y="5062899"/>
              <a:ext cx="667005" cy="123111"/>
            </a:xfrm>
            <a:prstGeom prst="rect">
              <a:avLst/>
            </a:prstGeom>
            <a:noFill/>
            <a:effectLst/>
          </p:spPr>
          <p:txBody>
            <a:bodyPr wrap="square" lIns="0" tIns="0" rIns="0" bIns="0">
              <a:spAutoFit/>
            </a:bodyPr>
            <a:lstStyle/>
            <a:p>
              <a:pPr algn="ctr">
                <a:spcBef>
                  <a:spcPts val="0"/>
                </a:spcBef>
                <a:buNone/>
                <a:defRPr/>
              </a:pPr>
              <a:r>
                <a:rPr lang="en-US" sz="800" b="1" dirty="0" smtClean="0"/>
                <a:t>&gt;4,300 </a:t>
              </a:r>
              <a:r>
                <a:rPr lang="en-US" sz="800" b="1" dirty="0" err="1" smtClean="0"/>
                <a:t>ft</a:t>
              </a:r>
              <a:endParaRPr lang="en-US" sz="800" b="1" dirty="0" smtClean="0"/>
            </a:p>
          </p:txBody>
        </p:sp>
        <p:sp>
          <p:nvSpPr>
            <p:cNvPr id="98" name="Legend 2009"/>
            <p:cNvSpPr txBox="1"/>
            <p:nvPr/>
          </p:nvSpPr>
          <p:spPr>
            <a:xfrm>
              <a:off x="2613028" y="4833906"/>
              <a:ext cx="545282" cy="190250"/>
            </a:xfrm>
            <a:prstGeom prst="rect">
              <a:avLst/>
            </a:prstGeom>
            <a:solidFill>
              <a:srgbClr val="00B050">
                <a:alpha val="25000"/>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buNone/>
                <a:defRPr sz="1200" b="1">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050" dirty="0" smtClean="0">
                  <a:solidFill>
                    <a:schemeClr val="tx1"/>
                  </a:solidFill>
                </a:rPr>
                <a:t>2009</a:t>
              </a:r>
              <a:endParaRPr lang="en-US" sz="1050" dirty="0">
                <a:solidFill>
                  <a:schemeClr val="tx1"/>
                </a:solidFill>
              </a:endParaRPr>
            </a:p>
          </p:txBody>
        </p:sp>
        <p:sp>
          <p:nvSpPr>
            <p:cNvPr id="113" name="Legend 2009"/>
            <p:cNvSpPr txBox="1"/>
            <p:nvPr/>
          </p:nvSpPr>
          <p:spPr>
            <a:xfrm>
              <a:off x="2636162" y="5483986"/>
              <a:ext cx="3204091" cy="528350"/>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1400" b="1" dirty="0" smtClean="0">
                  <a:solidFill>
                    <a:schemeClr val="tx1">
                      <a:lumMod val="75000"/>
                      <a:lumOff val="25000"/>
                    </a:schemeClr>
                  </a:solidFill>
                </a:rPr>
                <a:t>Reduced, separation standards for closely-spaced approaches</a:t>
              </a:r>
            </a:p>
          </p:txBody>
        </p:sp>
        <p:pic>
          <p:nvPicPr>
            <p:cNvPr id="123" name="Picture 2" descr="image001"/>
            <p:cNvPicPr>
              <a:picLocks noChangeAspect="1" noChangeArrowheads="1"/>
            </p:cNvPicPr>
            <p:nvPr/>
          </p:nvPicPr>
          <p:blipFill rotWithShape="1">
            <a:blip r:embed="rId7">
              <a:extLst>
                <a:ext uri="{28A0092B-C50C-407E-A947-70E740481C1C}">
                  <a14:useLocalDpi xmlns:a14="http://schemas.microsoft.com/office/drawing/2010/main" val="0"/>
                </a:ext>
              </a:extLst>
            </a:blip>
            <a:srcRect l="30055" t="-289" b="82489"/>
            <a:stretch/>
          </p:blipFill>
          <p:spPr bwMode="auto">
            <a:xfrm>
              <a:off x="507387" y="5338571"/>
              <a:ext cx="195189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Legend 2009"/>
            <p:cNvSpPr txBox="1"/>
            <p:nvPr/>
          </p:nvSpPr>
          <p:spPr>
            <a:xfrm>
              <a:off x="66110" y="5139262"/>
              <a:ext cx="1598679" cy="246221"/>
            </a:xfrm>
            <a:prstGeom prst="rect">
              <a:avLst/>
            </a:prstGeom>
            <a:noFill/>
            <a:effectLst/>
          </p:spPr>
          <p:txBody>
            <a:bodyPr wrap="square" lIns="0" tIns="0" rIns="0" bIns="0">
              <a:spAutoFit/>
            </a:bodyPr>
            <a:lstStyle/>
            <a:p>
              <a:pPr>
                <a:spcBef>
                  <a:spcPts val="0"/>
                </a:spcBef>
                <a:buNone/>
                <a:defRPr/>
              </a:pPr>
              <a:r>
                <a:rPr lang="en-US" sz="800" b="1" dirty="0">
                  <a:solidFill>
                    <a:schemeClr val="tx1">
                      <a:lumMod val="50000"/>
                      <a:lumOff val="50000"/>
                    </a:schemeClr>
                  </a:solidFill>
                </a:rPr>
                <a:t>Capable with ILS or </a:t>
              </a:r>
              <a:r>
                <a:rPr lang="en-US" sz="800" b="1" dirty="0" smtClean="0">
                  <a:solidFill>
                    <a:schemeClr val="tx1">
                      <a:lumMod val="50000"/>
                      <a:lumOff val="50000"/>
                    </a:schemeClr>
                  </a:solidFill>
                </a:rPr>
                <a:t>LNAV/VNAV, RNP, RNP AR, GLS, and LPV</a:t>
              </a:r>
            </a:p>
          </p:txBody>
        </p:sp>
        <p:sp>
          <p:nvSpPr>
            <p:cNvPr id="108" name="Legend 2009"/>
            <p:cNvSpPr txBox="1"/>
            <p:nvPr/>
          </p:nvSpPr>
          <p:spPr>
            <a:xfrm>
              <a:off x="968869" y="4795212"/>
              <a:ext cx="667005" cy="123111"/>
            </a:xfrm>
            <a:prstGeom prst="rect">
              <a:avLst/>
            </a:prstGeom>
            <a:noFill/>
            <a:effectLst/>
          </p:spPr>
          <p:txBody>
            <a:bodyPr wrap="square" lIns="0" tIns="0" rIns="0" bIns="0">
              <a:spAutoFit/>
            </a:bodyPr>
            <a:lstStyle/>
            <a:p>
              <a:pPr algn="r">
                <a:spcBef>
                  <a:spcPts val="0"/>
                </a:spcBef>
                <a:buNone/>
                <a:defRPr/>
              </a:pPr>
              <a:r>
                <a:rPr lang="en-US" sz="800" b="1" dirty="0" smtClean="0"/>
                <a:t>&gt;3,600 </a:t>
              </a:r>
              <a:r>
                <a:rPr lang="en-US" sz="800" b="1" dirty="0" err="1" smtClean="0"/>
                <a:t>ft</a:t>
              </a:r>
              <a:endParaRPr lang="en-US" sz="800" b="1" dirty="0" smtClean="0"/>
            </a:p>
          </p:txBody>
        </p:sp>
        <p:sp>
          <p:nvSpPr>
            <p:cNvPr id="112" name="Right Bracket 111"/>
            <p:cNvSpPr/>
            <p:nvPr/>
          </p:nvSpPr>
          <p:spPr bwMode="auto">
            <a:xfrm>
              <a:off x="2399123" y="4613470"/>
              <a:ext cx="137385" cy="1234440"/>
            </a:xfrm>
            <a:prstGeom prst="rightBracket">
              <a:avLst/>
            </a:prstGeom>
            <a:noFill/>
            <a:ln w="25400">
              <a:solidFill>
                <a:srgbClr val="88B784"/>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5" name="Left Bracket 124"/>
            <p:cNvSpPr/>
            <p:nvPr/>
          </p:nvSpPr>
          <p:spPr bwMode="auto">
            <a:xfrm>
              <a:off x="1693002" y="4662908"/>
              <a:ext cx="77041" cy="822960"/>
            </a:xfrm>
            <a:prstGeom prst="leftBracket">
              <a:avLst/>
            </a:prstGeom>
            <a:noFill/>
            <a:ln w="254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7" name="Legend 2009"/>
            <p:cNvSpPr txBox="1"/>
            <p:nvPr/>
          </p:nvSpPr>
          <p:spPr>
            <a:xfrm>
              <a:off x="1093363" y="4932770"/>
              <a:ext cx="546383" cy="192024"/>
            </a:xfrm>
            <a:prstGeom prst="rect">
              <a:avLst/>
            </a:prstGeom>
            <a:solidFill>
              <a:srgbClr val="4094D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buNone/>
                <a:defRPr sz="1050" b="1">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solidFill>
                    <a:schemeClr val="tx1"/>
                  </a:solidFill>
                </a:rPr>
                <a:t>2014 </a:t>
              </a:r>
            </a:p>
          </p:txBody>
        </p:sp>
        <p:pic>
          <p:nvPicPr>
            <p:cNvPr id="101" name="Picture 2" descr="image001"/>
            <p:cNvPicPr>
              <a:picLocks noChangeAspect="1" noChangeArrowheads="1"/>
            </p:cNvPicPr>
            <p:nvPr/>
          </p:nvPicPr>
          <p:blipFill rotWithShape="1">
            <a:blip r:embed="rId7">
              <a:extLst>
                <a:ext uri="{28A0092B-C50C-407E-A947-70E740481C1C}">
                  <a14:useLocalDpi xmlns:a14="http://schemas.microsoft.com/office/drawing/2010/main" val="0"/>
                </a:ext>
              </a:extLst>
            </a:blip>
            <a:srcRect l="29842" b="10583"/>
            <a:stretch/>
          </p:blipFill>
          <p:spPr bwMode="auto">
            <a:xfrm>
              <a:off x="497863" y="4491792"/>
              <a:ext cx="1957822" cy="144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8889" t="77376" r="73917" b="20147"/>
            <a:stretch/>
          </p:blipFill>
          <p:spPr>
            <a:xfrm>
              <a:off x="1708728" y="4765964"/>
              <a:ext cx="657781" cy="154828"/>
            </a:xfrm>
            <a:prstGeom prst="rect">
              <a:avLst/>
            </a:prstGeom>
          </p:spPr>
        </p:pic>
      </p:grpSp>
      <p:grpSp>
        <p:nvGrpSpPr>
          <p:cNvPr id="124" name="Group 123"/>
          <p:cNvGrpSpPr/>
          <p:nvPr/>
        </p:nvGrpSpPr>
        <p:grpSpPr>
          <a:xfrm rot="5400000">
            <a:off x="3862777" y="539206"/>
            <a:ext cx="634561" cy="961302"/>
            <a:chOff x="607817" y="3480650"/>
            <a:chExt cx="634561" cy="961302"/>
          </a:xfrm>
        </p:grpSpPr>
        <p:sp>
          <p:nvSpPr>
            <p:cNvPr id="126" name="Rectangle 125"/>
            <p:cNvSpPr/>
            <p:nvPr/>
          </p:nvSpPr>
          <p:spPr bwMode="auto">
            <a:xfrm rot="5400000">
              <a:off x="651487" y="3943695"/>
              <a:ext cx="186182" cy="186888"/>
            </a:xfrm>
            <a:prstGeom prst="rect">
              <a:avLst/>
            </a:prstGeom>
            <a:solidFill>
              <a:srgbClr val="00B050">
                <a:alpha val="2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7" name="Rectangle 126"/>
            <p:cNvSpPr/>
            <p:nvPr/>
          </p:nvSpPr>
          <p:spPr bwMode="auto">
            <a:xfrm rot="5400000">
              <a:off x="969789" y="3943695"/>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0" name="Rectangle 149"/>
            <p:cNvSpPr/>
            <p:nvPr/>
          </p:nvSpPr>
          <p:spPr bwMode="auto">
            <a:xfrm rot="5400000">
              <a:off x="969789" y="3715824"/>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1" name="Legend 2009"/>
            <p:cNvSpPr txBox="1"/>
            <p:nvPr/>
          </p:nvSpPr>
          <p:spPr>
            <a:xfrm rot="16200000">
              <a:off x="542658" y="4054317"/>
              <a:ext cx="440659"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137</a:t>
              </a:r>
            </a:p>
          </p:txBody>
        </p:sp>
        <p:sp>
          <p:nvSpPr>
            <p:cNvPr id="152" name="Legend 2009"/>
            <p:cNvSpPr txBox="1"/>
            <p:nvPr/>
          </p:nvSpPr>
          <p:spPr>
            <a:xfrm rot="16200000">
              <a:off x="854743" y="4054317"/>
              <a:ext cx="464929" cy="310341"/>
            </a:xfrm>
            <a:prstGeom prst="rect">
              <a:avLst/>
            </a:prstGeom>
            <a:noFill/>
            <a:effectLst>
              <a:innerShdw blurRad="63500" dist="50800" dir="5400000">
                <a:prstClr val="black">
                  <a:alpha val="50000"/>
                </a:prstClr>
              </a:innerShdw>
            </a:effectLst>
          </p:spPr>
          <p:txBody>
            <a:bodyPr wrap="square">
              <a:spAutoFit/>
            </a:bodyPr>
            <a:lstStyle/>
            <a:p>
              <a:pPr>
                <a:lnSpc>
                  <a:spcPts val="1700"/>
                </a:lnSpc>
                <a:spcBef>
                  <a:spcPts val="0"/>
                </a:spcBef>
                <a:buNone/>
                <a:defRPr/>
              </a:pPr>
              <a:r>
                <a:rPr lang="en-US" sz="800" b="1" dirty="0" smtClean="0"/>
                <a:t>384</a:t>
              </a:r>
            </a:p>
          </p:txBody>
        </p:sp>
        <p:sp>
          <p:nvSpPr>
            <p:cNvPr id="158" name="Rectangle 157"/>
            <p:cNvSpPr/>
            <p:nvPr/>
          </p:nvSpPr>
          <p:spPr bwMode="auto">
            <a:xfrm rot="5400000">
              <a:off x="976900" y="3480297"/>
              <a:ext cx="186182" cy="186888"/>
            </a:xfrm>
            <a:prstGeom prst="rect">
              <a:avLst/>
            </a:prstGeom>
            <a:solidFill>
              <a:srgbClr val="0070C0">
                <a:alpha val="75000"/>
              </a:srgb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154" name="Legend 2009"/>
          <p:cNvSpPr txBox="1"/>
          <p:nvPr/>
        </p:nvSpPr>
        <p:spPr>
          <a:xfrm>
            <a:off x="3835195" y="1307389"/>
            <a:ext cx="1002097" cy="430887"/>
          </a:xfrm>
          <a:prstGeom prst="rect">
            <a:avLst/>
          </a:prstGeom>
          <a:noFill/>
          <a:effectLst>
            <a:innerShdw blurRad="63500" dist="50800" dir="5400000">
              <a:prstClr val="black">
                <a:alpha val="50000"/>
              </a:prstClr>
            </a:innerShdw>
          </a:effectLst>
        </p:spPr>
        <p:txBody>
          <a:bodyPr wrap="square">
            <a:spAutoFit/>
          </a:bodyPr>
          <a:lstStyle/>
          <a:p>
            <a:pPr algn="ctr">
              <a:spcBef>
                <a:spcPts val="0"/>
              </a:spcBef>
              <a:buNone/>
              <a:defRPr/>
            </a:pPr>
            <a:r>
              <a:rPr lang="en-US" sz="1100" b="1" dirty="0" smtClean="0"/>
              <a:t>RNP-AR Approaches</a:t>
            </a:r>
          </a:p>
        </p:txBody>
      </p:sp>
      <p:sp>
        <p:nvSpPr>
          <p:cNvPr id="159" name="Rectangle 158"/>
          <p:cNvSpPr/>
          <p:nvPr/>
        </p:nvSpPr>
        <p:spPr>
          <a:xfrm>
            <a:off x="8005640" y="818940"/>
            <a:ext cx="906963" cy="523220"/>
          </a:xfrm>
          <a:prstGeom prst="rect">
            <a:avLst/>
          </a:prstGeom>
          <a:noFill/>
        </p:spPr>
        <p:txBody>
          <a:bodyPr wrap="square" lIns="91440" tIns="45720" rIns="91440" bIns="45720">
            <a:spAutoFit/>
          </a:bodyPr>
          <a:lstStyle/>
          <a:p>
            <a:pPr algn="ctr">
              <a:buNone/>
            </a:pPr>
            <a:r>
              <a:rPr lang="en-US" sz="2800" b="1" dirty="0" smtClean="0">
                <a:ln w="12700">
                  <a:solidFill>
                    <a:schemeClr val="tx1">
                      <a:lumMod val="75000"/>
                      <a:lumOff val="25000"/>
                    </a:schemeClr>
                  </a:solidFill>
                  <a:prstDash val="solid"/>
                </a:ln>
                <a:solidFill>
                  <a:srgbClr val="0070C0"/>
                </a:solidFill>
              </a:rPr>
              <a:t>25%</a:t>
            </a:r>
            <a:endParaRPr lang="en-US" sz="2800" b="1" cap="none" spc="0" dirty="0">
              <a:ln w="12700">
                <a:solidFill>
                  <a:schemeClr val="tx1">
                    <a:lumMod val="75000"/>
                    <a:lumOff val="25000"/>
                  </a:schemeClr>
                </a:solidFill>
                <a:prstDash val="solid"/>
              </a:ln>
              <a:solidFill>
                <a:srgbClr val="0070C0"/>
              </a:solidFill>
              <a:effectLst/>
            </a:endParaRPr>
          </a:p>
        </p:txBody>
      </p:sp>
      <p:sp>
        <p:nvSpPr>
          <p:cNvPr id="160" name="Legend 2009"/>
          <p:cNvSpPr txBox="1"/>
          <p:nvPr/>
        </p:nvSpPr>
        <p:spPr>
          <a:xfrm>
            <a:off x="6741765" y="1187814"/>
            <a:ext cx="1102541" cy="528350"/>
          </a:xfrm>
          <a:prstGeom prst="rect">
            <a:avLst/>
          </a:prstGeom>
          <a:noFill/>
          <a:effectLst>
            <a:innerShdw blurRad="63500" dist="50800" dir="5400000">
              <a:prstClr val="black">
                <a:alpha val="50000"/>
              </a:prstClr>
            </a:innerShdw>
          </a:effectLst>
        </p:spPr>
        <p:txBody>
          <a:bodyPr wrap="square">
            <a:spAutoFit/>
          </a:bodyPr>
          <a:lstStyle/>
          <a:p>
            <a:pPr algn="ctr">
              <a:lnSpc>
                <a:spcPts val="1700"/>
              </a:lnSpc>
              <a:spcBef>
                <a:spcPts val="0"/>
              </a:spcBef>
              <a:buNone/>
              <a:defRPr/>
            </a:pPr>
            <a:r>
              <a:rPr lang="en-US" sz="1400" b="1" dirty="0" smtClean="0">
                <a:solidFill>
                  <a:schemeClr val="tx1">
                    <a:lumMod val="65000"/>
                    <a:lumOff val="35000"/>
                  </a:schemeClr>
                </a:solidFill>
              </a:rPr>
              <a:t>have a PBN IAP</a:t>
            </a:r>
          </a:p>
        </p:txBody>
      </p:sp>
      <p:sp>
        <p:nvSpPr>
          <p:cNvPr id="161" name="Legend 2009"/>
          <p:cNvSpPr txBox="1"/>
          <p:nvPr/>
        </p:nvSpPr>
        <p:spPr>
          <a:xfrm>
            <a:off x="7965675" y="1187814"/>
            <a:ext cx="995002" cy="528350"/>
          </a:xfrm>
          <a:prstGeom prst="rect">
            <a:avLst/>
          </a:prstGeom>
          <a:noFill/>
          <a:effectLst>
            <a:innerShdw blurRad="63500" dist="50800" dir="5400000">
              <a:prstClr val="black">
                <a:alpha val="50000"/>
              </a:prstClr>
            </a:innerShdw>
          </a:effectLst>
        </p:spPr>
        <p:txBody>
          <a:bodyPr wrap="square">
            <a:spAutoFit/>
          </a:bodyPr>
          <a:lstStyle/>
          <a:p>
            <a:pPr algn="ctr">
              <a:lnSpc>
                <a:spcPts val="1700"/>
              </a:lnSpc>
              <a:spcBef>
                <a:spcPts val="0"/>
              </a:spcBef>
              <a:buNone/>
              <a:defRPr/>
            </a:pPr>
            <a:r>
              <a:rPr lang="en-US" sz="1400" b="1" dirty="0" smtClean="0">
                <a:solidFill>
                  <a:schemeClr val="tx1">
                    <a:lumMod val="65000"/>
                    <a:lumOff val="35000"/>
                  </a:schemeClr>
                </a:solidFill>
              </a:rPr>
              <a:t>with </a:t>
            </a:r>
            <a:r>
              <a:rPr lang="en-US" sz="1400" b="1" i="1" dirty="0" smtClean="0">
                <a:solidFill>
                  <a:schemeClr val="tx1">
                    <a:lumMod val="65000"/>
                    <a:lumOff val="35000"/>
                  </a:schemeClr>
                </a:solidFill>
              </a:rPr>
              <a:t>only</a:t>
            </a:r>
            <a:r>
              <a:rPr lang="en-US" sz="1400" b="1" dirty="0" smtClean="0">
                <a:solidFill>
                  <a:schemeClr val="tx1">
                    <a:lumMod val="65000"/>
                    <a:lumOff val="35000"/>
                  </a:schemeClr>
                </a:solidFill>
              </a:rPr>
              <a:t> PBN IAP</a:t>
            </a:r>
          </a:p>
        </p:txBody>
      </p:sp>
      <p:pic>
        <p:nvPicPr>
          <p:cNvPr id="162" name="Picture 2" descr="C:\Users\russell gold\Desktop\100726-alaska-fi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1506" y="5000933"/>
            <a:ext cx="3384509" cy="92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15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500"/>
                                        <p:tgtEl>
                                          <p:spTgt spid="15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700"/>
                            </p:stCondLst>
                            <p:childTnLst>
                              <p:par>
                                <p:cTn id="15" presetID="10" presetClass="entr" presetSubtype="0"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500"/>
                                        <p:tgtEl>
                                          <p:spTgt spid="155"/>
                                        </p:tgtEl>
                                      </p:cBhvr>
                                    </p:animEffect>
                                  </p:childTnLst>
                                </p:cTn>
                              </p:par>
                            </p:childTnLst>
                          </p:cTn>
                        </p:par>
                        <p:par>
                          <p:cTn id="21" fill="hold">
                            <p:stCondLst>
                              <p:cond delay="1700"/>
                            </p:stCondLst>
                            <p:childTnLst>
                              <p:par>
                                <p:cTn id="22" presetID="10" presetClass="entr" presetSubtype="0" fill="hold" grpId="0" nodeType="afterEffect">
                                  <p:stCondLst>
                                    <p:cond delay="100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500"/>
                                        <p:tgtEl>
                                          <p:spTgt spid="165"/>
                                        </p:tgtEl>
                                      </p:cBhvr>
                                    </p:animEffect>
                                  </p:childTnLst>
                                </p:cTn>
                              </p:par>
                            </p:childTnLst>
                          </p:cTn>
                        </p:par>
                        <p:par>
                          <p:cTn id="25" fill="hold">
                            <p:stCondLst>
                              <p:cond delay="3200"/>
                            </p:stCondLst>
                            <p:childTnLst>
                              <p:par>
                                <p:cTn id="26" presetID="10" presetClass="entr" presetSubtype="0" fill="hold" grpId="0" nodeType="afterEffect">
                                  <p:stCondLst>
                                    <p:cond delay="100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10" presetClass="entr" presetSubtype="0" fill="hold" nodeType="withEffect">
                                  <p:stCondLst>
                                    <p:cond delay="1000"/>
                                  </p:stCondLst>
                                  <p:childTnLst>
                                    <p:set>
                                      <p:cBhvr>
                                        <p:cTn id="33" dur="1" fill="hold">
                                          <p:stCondLst>
                                            <p:cond delay="0"/>
                                          </p:stCondLst>
                                        </p:cTn>
                                        <p:tgtEl>
                                          <p:spTgt spid="162"/>
                                        </p:tgtEl>
                                        <p:attrNameLst>
                                          <p:attrName>style.visibility</p:attrName>
                                        </p:attrNameLst>
                                      </p:cBhvr>
                                      <p:to>
                                        <p:strVal val="visible"/>
                                      </p:to>
                                    </p:set>
                                    <p:animEffect transition="in" filter="fade">
                                      <p:cBhvr>
                                        <p:cTn id="34" dur="500"/>
                                        <p:tgtEl>
                                          <p:spTgt spid="16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fade">
                                      <p:cBhvr>
                                        <p:cTn id="44" dur="500"/>
                                        <p:tgtEl>
                                          <p:spTgt spid="157"/>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9"/>
                                        </p:tgtEl>
                                        <p:attrNameLst>
                                          <p:attrName>style.visibility</p:attrName>
                                        </p:attrNameLst>
                                      </p:cBhvr>
                                      <p:to>
                                        <p:strVal val="visible"/>
                                      </p:to>
                                    </p:set>
                                    <p:animEffect transition="in" filter="fade">
                                      <p:cBhvr>
                                        <p:cTn id="52" dur="500"/>
                                        <p:tgtEl>
                                          <p:spTgt spid="14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4"/>
                                        </p:tgtEl>
                                        <p:attrNameLst>
                                          <p:attrName>style.visibility</p:attrName>
                                        </p:attrNameLst>
                                      </p:cBhvr>
                                      <p:to>
                                        <p:strVal val="visible"/>
                                      </p:to>
                                    </p:set>
                                    <p:animEffect transition="in" filter="fade">
                                      <p:cBhvr>
                                        <p:cTn id="60" dur="500"/>
                                        <p:tgtEl>
                                          <p:spTgt spid="14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5"/>
                                        </p:tgtEl>
                                        <p:attrNameLst>
                                          <p:attrName>style.visibility</p:attrName>
                                        </p:attrNameLst>
                                      </p:cBhvr>
                                      <p:to>
                                        <p:strVal val="visible"/>
                                      </p:to>
                                    </p:set>
                                    <p:animEffect transition="in" filter="fade">
                                      <p:cBhvr>
                                        <p:cTn id="74" dur="500"/>
                                        <p:tgtEl>
                                          <p:spTgt spid="14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6"/>
                                        </p:tgtEl>
                                        <p:attrNameLst>
                                          <p:attrName>style.visibility</p:attrName>
                                        </p:attrNameLst>
                                      </p:cBhvr>
                                      <p:to>
                                        <p:strVal val="visible"/>
                                      </p:to>
                                    </p:set>
                                    <p:animEffect transition="in" filter="fade">
                                      <p:cBhvr>
                                        <p:cTn id="82" dur="500"/>
                                        <p:tgtEl>
                                          <p:spTgt spid="14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fade">
                                      <p:cBhvr>
                                        <p:cTn id="87" dur="500"/>
                                        <p:tgtEl>
                                          <p:spTgt spid="1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4"/>
                                        </p:tgtEl>
                                        <p:attrNameLst>
                                          <p:attrName>style.visibility</p:attrName>
                                        </p:attrNameLst>
                                      </p:cBhvr>
                                      <p:to>
                                        <p:strVal val="visible"/>
                                      </p:to>
                                    </p:set>
                                    <p:animEffect transition="in" filter="fade">
                                      <p:cBhvr>
                                        <p:cTn id="90" dur="500"/>
                                        <p:tgtEl>
                                          <p:spTgt spid="15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500"/>
                                        <p:tgtEl>
                                          <p:spTgt spid="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7"/>
                                        </p:tgtEl>
                                        <p:attrNameLst>
                                          <p:attrName>style.visibility</p:attrName>
                                        </p:attrNameLst>
                                      </p:cBhvr>
                                      <p:to>
                                        <p:strVal val="visible"/>
                                      </p:to>
                                    </p:set>
                                    <p:animEffect transition="in" filter="fade">
                                      <p:cBhvr>
                                        <p:cTn id="98" dur="500"/>
                                        <p:tgtEl>
                                          <p:spTgt spid="14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fade">
                                      <p:cBhvr>
                                        <p:cTn id="103" dur="500"/>
                                        <p:tgtEl>
                                          <p:spTgt spid="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8"/>
                                        </p:tgtEl>
                                        <p:attrNameLst>
                                          <p:attrName>style.visibility</p:attrName>
                                        </p:attrNameLst>
                                      </p:cBhvr>
                                      <p:to>
                                        <p:strVal val="visible"/>
                                      </p:to>
                                    </p:set>
                                    <p:animEffect transition="in" filter="fade">
                                      <p:cBhvr>
                                        <p:cTn id="106" dur="500"/>
                                        <p:tgtEl>
                                          <p:spTgt spid="14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fade">
                                      <p:cBhvr>
                                        <p:cTn id="111" dur="500"/>
                                        <p:tgtEl>
                                          <p:spTgt spid="12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29"/>
                                        </p:tgtEl>
                                        <p:attrNameLst>
                                          <p:attrName>style.visibility</p:attrName>
                                        </p:attrNameLst>
                                      </p:cBhvr>
                                      <p:to>
                                        <p:strVal val="visible"/>
                                      </p:to>
                                    </p:set>
                                    <p:animEffect transition="in" filter="fade">
                                      <p:cBhvr>
                                        <p:cTn id="114" dur="500"/>
                                        <p:tgtEl>
                                          <p:spTgt spid="12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0"/>
                                        </p:tgtEl>
                                        <p:attrNameLst>
                                          <p:attrName>style.visibility</p:attrName>
                                        </p:attrNameLst>
                                      </p:cBhvr>
                                      <p:to>
                                        <p:strVal val="visible"/>
                                      </p:to>
                                    </p:set>
                                    <p:animEffect transition="in" filter="fade">
                                      <p:cBhvr>
                                        <p:cTn id="117" dur="500"/>
                                        <p:tgtEl>
                                          <p:spTgt spid="16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1"/>
                                        </p:tgtEl>
                                        <p:attrNameLst>
                                          <p:attrName>style.visibility</p:attrName>
                                        </p:attrNameLst>
                                      </p:cBhvr>
                                      <p:to>
                                        <p:strVal val="visible"/>
                                      </p:to>
                                    </p:set>
                                    <p:animEffect transition="in" filter="fade">
                                      <p:cBhvr>
                                        <p:cTn id="120" dur="500"/>
                                        <p:tgtEl>
                                          <p:spTgt spid="16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59"/>
                                        </p:tgtEl>
                                        <p:attrNameLst>
                                          <p:attrName>style.visibility</p:attrName>
                                        </p:attrNameLst>
                                      </p:cBhvr>
                                      <p:to>
                                        <p:strVal val="visible"/>
                                      </p:to>
                                    </p:set>
                                    <p:animEffect transition="in" filter="fade">
                                      <p:cBhvr>
                                        <p:cTn id="123"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44" grpId="0"/>
      <p:bldP spid="145" grpId="0"/>
      <p:bldP spid="146" grpId="0"/>
      <p:bldP spid="147" grpId="0"/>
      <p:bldP spid="148" grpId="0"/>
      <p:bldP spid="149" grpId="0"/>
      <p:bldP spid="157" grpId="0"/>
      <p:bldP spid="165" grpId="0"/>
      <p:bldP spid="70" grpId="0" animBg="1"/>
      <p:bldP spid="128" grpId="0"/>
      <p:bldP spid="129" grpId="0"/>
      <p:bldP spid="155" grpId="0" animBg="1"/>
      <p:bldP spid="156" grpId="0" animBg="1"/>
      <p:bldP spid="99" grpId="0"/>
      <p:bldP spid="100" grpId="0"/>
      <p:bldP spid="154" grpId="0"/>
      <p:bldP spid="159" grpId="0"/>
      <p:bldP spid="160" grpId="0"/>
      <p:bldP spid="1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txBox="1">
            <a:spLocks noChangeArrowheads="1"/>
          </p:cNvSpPr>
          <p:nvPr/>
        </p:nvSpPr>
        <p:spPr bwMode="auto">
          <a:xfrm>
            <a:off x="22028"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fontAlgn="base">
              <a:spcBef>
                <a:spcPct val="0"/>
              </a:spcBef>
              <a:spcAft>
                <a:spcPct val="0"/>
              </a:spcAft>
              <a:buNone/>
            </a:pPr>
            <a:r>
              <a:rPr lang="en-US" b="1" dirty="0">
                <a:solidFill>
                  <a:srgbClr val="1D2F68"/>
                </a:solidFill>
                <a:latin typeface="+mj-lt"/>
                <a:ea typeface="+mj-ea"/>
                <a:cs typeface="+mj-cs"/>
              </a:rPr>
              <a:t>Performance </a:t>
            </a:r>
            <a:r>
              <a:rPr lang="en-US" b="1" dirty="0" smtClean="0">
                <a:solidFill>
                  <a:srgbClr val="1D2F68"/>
                </a:solidFill>
                <a:latin typeface="+mj-lt"/>
                <a:ea typeface="+mj-ea"/>
                <a:cs typeface="+mj-cs"/>
              </a:rPr>
              <a:t>Based </a:t>
            </a:r>
            <a:r>
              <a:rPr lang="en-US" b="1" dirty="0">
                <a:solidFill>
                  <a:srgbClr val="1D2F68"/>
                </a:solidFill>
                <a:latin typeface="+mj-lt"/>
                <a:ea typeface="+mj-ea"/>
                <a:cs typeface="+mj-cs"/>
              </a:rPr>
              <a:t>Navigation (PBN</a:t>
            </a:r>
            <a:r>
              <a:rPr lang="en-US" b="1" dirty="0" smtClean="0">
                <a:solidFill>
                  <a:srgbClr val="1D2F68"/>
                </a:solidFill>
                <a:latin typeface="+mj-lt"/>
                <a:ea typeface="+mj-ea"/>
                <a:cs typeface="+mj-cs"/>
              </a:rPr>
              <a:t>)</a:t>
            </a:r>
          </a:p>
          <a:p>
            <a:pPr algn="ctr" fontAlgn="base">
              <a:spcBef>
                <a:spcPct val="0"/>
              </a:spcBef>
              <a:spcAft>
                <a:spcPct val="0"/>
              </a:spcAft>
              <a:buNone/>
            </a:pPr>
            <a:r>
              <a:rPr lang="en-US" b="1" dirty="0" smtClean="0">
                <a:solidFill>
                  <a:srgbClr val="1D2F68"/>
                </a:solidFill>
                <a:latin typeface="+mj-lt"/>
                <a:ea typeface="+mj-ea"/>
                <a:cs typeface="+mj-cs"/>
              </a:rPr>
              <a:t>Current Status as </a:t>
            </a:r>
            <a:r>
              <a:rPr lang="en-US" b="1" dirty="0">
                <a:solidFill>
                  <a:srgbClr val="1D2F68"/>
                </a:solidFill>
                <a:latin typeface="+mj-lt"/>
                <a:ea typeface="+mj-ea"/>
                <a:cs typeface="+mj-cs"/>
              </a:rPr>
              <a:t>of</a:t>
            </a:r>
            <a:r>
              <a:rPr lang="en-US" b="1" dirty="0" smtClean="0">
                <a:solidFill>
                  <a:srgbClr val="1D2F68"/>
                </a:solidFill>
                <a:latin typeface="+mj-lt"/>
                <a:ea typeface="+mj-ea"/>
                <a:cs typeface="+mj-cs"/>
              </a:rPr>
              <a:t>: March 2015</a:t>
            </a:r>
            <a:endParaRPr lang="en-US" b="1" dirty="0">
              <a:solidFill>
                <a:srgbClr val="1D2F68"/>
              </a:solidFill>
              <a:latin typeface="+mj-lt"/>
              <a:ea typeface="+mj-ea"/>
              <a:cs typeface="+mj-cs"/>
            </a:endParaRPr>
          </a:p>
        </p:txBody>
      </p:sp>
      <p:grpSp>
        <p:nvGrpSpPr>
          <p:cNvPr id="35" name="Group 34"/>
          <p:cNvGrpSpPr/>
          <p:nvPr/>
        </p:nvGrpSpPr>
        <p:grpSpPr>
          <a:xfrm>
            <a:off x="7590481" y="4257834"/>
            <a:ext cx="1510303" cy="430887"/>
            <a:chOff x="485292" y="5518208"/>
            <a:chExt cx="1510303" cy="430887"/>
          </a:xfrm>
        </p:grpSpPr>
        <p:sp>
          <p:nvSpPr>
            <p:cNvPr id="36" name="Oval 35"/>
            <p:cNvSpPr>
              <a:spLocks noChangeAspect="1"/>
            </p:cNvSpPr>
            <p:nvPr/>
          </p:nvSpPr>
          <p:spPr>
            <a:xfrm>
              <a:off x="485292" y="5542407"/>
              <a:ext cx="228600" cy="228600"/>
            </a:xfrm>
            <a:prstGeom prst="ellipse">
              <a:avLst/>
            </a:prstGeom>
            <a:gradFill flip="none" rotWithShape="1">
              <a:gsLst>
                <a:gs pos="0">
                  <a:sysClr val="window" lastClr="FFFFFF"/>
                </a:gs>
                <a:gs pos="74000">
                  <a:srgbClr val="3BAE52"/>
                </a:gs>
                <a:gs pos="100000">
                  <a:srgbClr val="339450"/>
                </a:gs>
              </a:gsLst>
              <a:path path="circle">
                <a:fillToRect l="100000" b="100000"/>
              </a:path>
              <a:tileRect t="-100000" r="-100000"/>
            </a:gra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37" name="TextBox 36"/>
            <p:cNvSpPr txBox="1"/>
            <p:nvPr/>
          </p:nvSpPr>
          <p:spPr>
            <a:xfrm>
              <a:off x="717249" y="5518208"/>
              <a:ext cx="1278346" cy="430887"/>
            </a:xfrm>
            <a:prstGeom prst="rect">
              <a:avLst/>
            </a:prstGeom>
            <a:noFill/>
          </p:spPr>
          <p:txBody>
            <a:bodyPr wrap="square" rIns="0"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charset="0"/>
                </a:rPr>
                <a:t>Airport with STAR</a:t>
              </a:r>
              <a:endParaRPr kumimoji="0" lang="en-US" sz="1100" b="1" i="0" u="none" strike="noStrike" kern="0" cap="none" spc="0" normalizeH="0" baseline="0" noProof="0" dirty="0">
                <a:ln>
                  <a:noFill/>
                </a:ln>
                <a:solidFill>
                  <a:prstClr val="black"/>
                </a:solidFill>
                <a:effectLst/>
                <a:uLnTx/>
                <a:uFillTx/>
                <a:latin typeface="Arial" charset="0"/>
              </a:endParaRPr>
            </a:p>
          </p:txBody>
        </p:sp>
      </p:grpSp>
      <p:grpSp>
        <p:nvGrpSpPr>
          <p:cNvPr id="38" name="Group 37"/>
          <p:cNvGrpSpPr/>
          <p:nvPr/>
        </p:nvGrpSpPr>
        <p:grpSpPr>
          <a:xfrm>
            <a:off x="7590481" y="5040177"/>
            <a:ext cx="1461715" cy="261610"/>
            <a:chOff x="2108398" y="5984226"/>
            <a:chExt cx="1461715" cy="261610"/>
          </a:xfrm>
        </p:grpSpPr>
        <p:sp>
          <p:nvSpPr>
            <p:cNvPr id="39" name="Oval 38"/>
            <p:cNvSpPr>
              <a:spLocks noChangeAspect="1"/>
            </p:cNvSpPr>
            <p:nvPr/>
          </p:nvSpPr>
          <p:spPr>
            <a:xfrm>
              <a:off x="2108398" y="5988547"/>
              <a:ext cx="228600" cy="228600"/>
            </a:xfrm>
            <a:prstGeom prst="ellipse">
              <a:avLst/>
            </a:prstGeom>
            <a:gradFill flip="none" rotWithShape="1">
              <a:gsLst>
                <a:gs pos="0">
                  <a:sysClr val="window" lastClr="FFFFFF"/>
                </a:gs>
                <a:gs pos="74000">
                  <a:srgbClr val="73A2D0"/>
                </a:gs>
                <a:gs pos="100000">
                  <a:srgbClr val="537799"/>
                </a:gs>
              </a:gsLst>
              <a:path path="circle">
                <a:fillToRect l="100000" b="100000"/>
              </a:path>
              <a:tileRect t="-100000" r="-100000"/>
            </a:gra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40" name="TextBox 39"/>
            <p:cNvSpPr txBox="1"/>
            <p:nvPr/>
          </p:nvSpPr>
          <p:spPr>
            <a:xfrm>
              <a:off x="2349656" y="5984226"/>
              <a:ext cx="1220457" cy="261610"/>
            </a:xfrm>
            <a:prstGeom prst="rect">
              <a:avLst/>
            </a:prstGeom>
            <a:noFill/>
          </p:spPr>
          <p:txBody>
            <a:bodyPr wrap="square" rIns="0"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charset="0"/>
                </a:rPr>
                <a:t>Airport with RNP</a:t>
              </a:r>
              <a:endParaRPr kumimoji="0" lang="en-US" sz="1100" b="1" i="0" u="none" strike="noStrike" kern="0" cap="none" spc="0" normalizeH="0" baseline="0" noProof="0" dirty="0">
                <a:ln>
                  <a:noFill/>
                </a:ln>
                <a:solidFill>
                  <a:prstClr val="black"/>
                </a:solidFill>
                <a:effectLst/>
                <a:uLnTx/>
                <a:uFillTx/>
                <a:latin typeface="Arial" charset="0"/>
              </a:endParaRPr>
            </a:p>
          </p:txBody>
        </p:sp>
      </p:grpSp>
      <p:grpSp>
        <p:nvGrpSpPr>
          <p:cNvPr id="41" name="Group 40"/>
          <p:cNvGrpSpPr/>
          <p:nvPr/>
        </p:nvGrpSpPr>
        <p:grpSpPr>
          <a:xfrm>
            <a:off x="7590481" y="4678823"/>
            <a:ext cx="1389282" cy="261610"/>
            <a:chOff x="3028312" y="5577842"/>
            <a:chExt cx="1389282" cy="261610"/>
          </a:xfrm>
        </p:grpSpPr>
        <p:sp>
          <p:nvSpPr>
            <p:cNvPr id="42" name="Oval 41"/>
            <p:cNvSpPr>
              <a:spLocks noChangeAspect="1"/>
            </p:cNvSpPr>
            <p:nvPr/>
          </p:nvSpPr>
          <p:spPr>
            <a:xfrm>
              <a:off x="3028312" y="5582163"/>
              <a:ext cx="228600" cy="228600"/>
            </a:xfrm>
            <a:prstGeom prst="ellipse">
              <a:avLst/>
            </a:prstGeom>
            <a:gradFill flip="none" rotWithShape="1">
              <a:gsLst>
                <a:gs pos="0">
                  <a:sysClr val="window" lastClr="FFFFFF"/>
                </a:gs>
                <a:gs pos="74000">
                  <a:srgbClr val="F9F076"/>
                </a:gs>
                <a:gs pos="100000">
                  <a:srgbClr val="D2CC65"/>
                </a:gs>
              </a:gsLst>
              <a:path path="circle">
                <a:fillToRect l="100000" b="100000"/>
              </a:path>
              <a:tileRect t="-100000" r="-100000"/>
            </a:gra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43" name="TextBox 42"/>
            <p:cNvSpPr txBox="1"/>
            <p:nvPr/>
          </p:nvSpPr>
          <p:spPr>
            <a:xfrm>
              <a:off x="3260873" y="5577842"/>
              <a:ext cx="1156721" cy="261610"/>
            </a:xfrm>
            <a:prstGeom prst="rect">
              <a:avLst/>
            </a:prstGeom>
            <a:noFill/>
          </p:spPr>
          <p:txBody>
            <a:bodyPr wrap="square" rIns="0"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charset="0"/>
                </a:rPr>
                <a:t>Airport with SID</a:t>
              </a:r>
              <a:endParaRPr kumimoji="0" lang="en-US" sz="1100" b="1" i="0" u="none" strike="noStrike" kern="0" cap="none" spc="0" normalizeH="0" baseline="0" noProof="0" dirty="0">
                <a:ln>
                  <a:noFill/>
                </a:ln>
                <a:solidFill>
                  <a:prstClr val="black"/>
                </a:solidFill>
                <a:effectLst/>
                <a:uLnTx/>
                <a:uFillTx/>
                <a:latin typeface="Arial" charset="0"/>
              </a:endParaRPr>
            </a:p>
          </p:txBody>
        </p:sp>
      </p:grpSp>
      <p:sp>
        <p:nvSpPr>
          <p:cNvPr id="45" name="Rectangle 44"/>
          <p:cNvSpPr/>
          <p:nvPr/>
        </p:nvSpPr>
        <p:spPr>
          <a:xfrm>
            <a:off x="2357718" y="5301787"/>
            <a:ext cx="5671856" cy="646331"/>
          </a:xfrm>
          <a:prstGeom prst="rect">
            <a:avLst/>
          </a:prstGeom>
        </p:spPr>
        <p:txBody>
          <a:bodyPr wrap="square">
            <a:spAutoFit/>
          </a:bodyPr>
          <a:lstStyle/>
          <a:p>
            <a:pPr defTabSz="457200" fontAlgn="base">
              <a:spcBef>
                <a:spcPct val="0"/>
              </a:spcBef>
              <a:spcAft>
                <a:spcPct val="0"/>
              </a:spcAft>
            </a:pPr>
            <a:r>
              <a:rPr lang="en-US" sz="1200" b="1" dirty="0" smtClean="0"/>
              <a:t> SIDs and STARs are RNAV 1 Navigation Specification</a:t>
            </a:r>
          </a:p>
          <a:p>
            <a:pPr defTabSz="457200" fontAlgn="base">
              <a:spcBef>
                <a:spcPct val="0"/>
              </a:spcBef>
              <a:spcAft>
                <a:spcPct val="0"/>
              </a:spcAft>
            </a:pPr>
            <a:r>
              <a:rPr lang="en-US" sz="1200" b="1" dirty="0" smtClean="0"/>
              <a:t> RNPs are instrument approach procedures with RNP Authorization                  Required (AR) APCH Navigation Specification</a:t>
            </a:r>
            <a:endParaRPr lang="en-US" sz="1200" b="1" dirty="0"/>
          </a:p>
        </p:txBody>
      </p:sp>
      <p:graphicFrame>
        <p:nvGraphicFramePr>
          <p:cNvPr id="46" name="Table 45"/>
          <p:cNvGraphicFramePr>
            <a:graphicFrameLocks noGrp="1"/>
          </p:cNvGraphicFramePr>
          <p:nvPr>
            <p:extLst>
              <p:ext uri="{D42A27DB-BD31-4B8C-83A1-F6EECF244321}">
                <p14:modId xmlns:p14="http://schemas.microsoft.com/office/powerpoint/2010/main" val="3950283354"/>
              </p:ext>
            </p:extLst>
          </p:nvPr>
        </p:nvGraphicFramePr>
        <p:xfrm>
          <a:off x="362780" y="2211050"/>
          <a:ext cx="1288953" cy="1540549"/>
        </p:xfrm>
        <a:graphic>
          <a:graphicData uri="http://schemas.openxmlformats.org/drawingml/2006/table">
            <a:tbl>
              <a:tblPr firstRow="1" bandRow="1">
                <a:effectLst/>
              </a:tblPr>
              <a:tblGrid>
                <a:gridCol w="655983"/>
                <a:gridCol w="632970"/>
              </a:tblGrid>
              <a:tr h="427367">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t>RNAV SIDs</a:t>
                      </a:r>
                    </a:p>
                  </a:txBody>
                  <a:tcPr marT="45732" marB="45732"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algn="ctr"/>
                      <a:r>
                        <a:rPr lang="en-US" sz="1100" b="1" dirty="0" smtClean="0">
                          <a:solidFill>
                            <a:schemeClr val="tx1"/>
                          </a:solidFill>
                        </a:rPr>
                        <a:t>523</a:t>
                      </a:r>
                    </a:p>
                  </a:txBody>
                  <a:tcPr marT="45732" marB="45732"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lumMod val="20000"/>
                        <a:lumOff val="80000"/>
                      </a:srgbClr>
                    </a:solidFill>
                  </a:tcPr>
                </a:tc>
              </a:tr>
              <a:tr h="3776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t>RNAV STARs</a:t>
                      </a:r>
                    </a:p>
                  </a:txBody>
                  <a:tcPr marT="45732" marB="45732"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100" b="1" dirty="0" smtClean="0">
                          <a:solidFill>
                            <a:schemeClr val="tx1"/>
                          </a:solidFill>
                          <a:latin typeface="Calibri" pitchFamily="34" charset="0"/>
                          <a:cs typeface="Calibri" pitchFamily="34" charset="0"/>
                        </a:rPr>
                        <a:t>329</a:t>
                      </a:r>
                    </a:p>
                  </a:txBody>
                  <a:tcPr marT="45732" marB="45732"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lumMod val="40000"/>
                        <a:lumOff val="60000"/>
                      </a:srgbClr>
                    </a:solidFill>
                  </a:tcPr>
                </a:tc>
              </a:tr>
              <a:tr h="31805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RNP</a:t>
                      </a:r>
                    </a:p>
                  </a:txBody>
                  <a:tcPr marT="45732" marB="45732"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itchFamily="34" charset="0"/>
                          <a:cs typeface="Calibri" pitchFamily="34" charset="0"/>
                        </a:rPr>
                        <a:t>387</a:t>
                      </a:r>
                    </a:p>
                  </a:txBody>
                  <a:tcPr marT="45732" marB="45732"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lumMod val="20000"/>
                        <a:lumOff val="80000"/>
                      </a:srgbClr>
                    </a:solidFill>
                  </a:tcPr>
                </a:tc>
              </a:tr>
              <a:tr h="36838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Airports</a:t>
                      </a:r>
                    </a:p>
                  </a:txBody>
                  <a:tcPr marT="45732" marB="45732"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Calibri" pitchFamily="34" charset="0"/>
                          <a:cs typeface="Calibri" pitchFamily="34" charset="0"/>
                        </a:rPr>
                        <a:t>457</a:t>
                      </a:r>
                    </a:p>
                  </a:txBody>
                  <a:tcPr marT="45732" marB="45732" anchor="ctr">
                    <a:lnL w="12700" cmpd="sng">
                      <a:solidFill>
                        <a:srgbClr val="4BACC6"/>
                      </a:solidFill>
                    </a:lnL>
                    <a:lnR w="12700" cmpd="sng">
                      <a:solidFill>
                        <a:srgbClr val="4BACC6"/>
                      </a:solidFill>
                    </a:lnR>
                    <a:lnT w="12700" cmpd="sng">
                      <a:solidFill>
                        <a:srgbClr val="4BACC6"/>
                      </a:solidFill>
                    </a:lnT>
                    <a:lnB w="12700" cmpd="sng">
                      <a:solidFill>
                        <a:srgbClr val="4BACC6"/>
                      </a:solidFill>
                    </a:lnB>
                    <a:lnTlToBr w="12700" cmpd="sng">
                      <a:noFill/>
                      <a:prstDash val="solid"/>
                    </a:lnTlToBr>
                    <a:lnBlToTr w="12700" cmpd="sng">
                      <a:noFill/>
                      <a:prstDash val="solid"/>
                    </a:lnBlToTr>
                    <a:solidFill>
                      <a:srgbClr val="4BACC6">
                        <a:lumMod val="20000"/>
                        <a:lumOff val="80000"/>
                      </a:srgbClr>
                    </a:solidFill>
                  </a:tcPr>
                </a:tc>
              </a:tr>
            </a:tbl>
          </a:graphicData>
        </a:graphic>
      </p:graphicFrame>
      <p:pic>
        <p:nvPicPr>
          <p:cNvPr id="1026" name="Picture 2" descr="C:\Users\matthew richardson\AppData\Local\Microsoft\Windows\Temporary Internet Files\Content.Outlook\8KXSU5LR\PBN-01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830" y="728133"/>
            <a:ext cx="6676251" cy="445222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61611" y="6400800"/>
            <a:ext cx="2133600" cy="222250"/>
          </a:xfrm>
        </p:spPr>
        <p:txBody>
          <a:bodyPr/>
          <a:lstStyle/>
          <a:p>
            <a:pPr fontAlgn="base">
              <a:spcBef>
                <a:spcPct val="0"/>
              </a:spcBef>
              <a:spcAft>
                <a:spcPct val="0"/>
              </a:spcAft>
              <a:defRPr/>
            </a:pPr>
            <a:fld id="{A0E8944D-27D4-4402-BD86-86708412B36B}" type="slidenum">
              <a:rPr lang="en-US" smtClean="0">
                <a:cs typeface="Arial" charset="0"/>
              </a:rPr>
              <a:pPr fontAlgn="base">
                <a:spcBef>
                  <a:spcPct val="0"/>
                </a:spcBef>
                <a:spcAft>
                  <a:spcPct val="0"/>
                </a:spcAft>
                <a:defRPr/>
              </a:pPr>
              <a:t>5</a:t>
            </a:fld>
            <a:endParaRPr lang="en-US" dirty="0">
              <a:cs typeface="Arial" charset="0"/>
            </a:endParaRPr>
          </a:p>
        </p:txBody>
      </p:sp>
    </p:spTree>
    <p:extLst>
      <p:ext uri="{BB962C8B-B14F-4D97-AF65-F5344CB8AC3E}">
        <p14:creationId xmlns:p14="http://schemas.microsoft.com/office/powerpoint/2010/main" val="1875324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WAAS map"/>
          <p:cNvPicPr>
            <a:picLocks noChangeAspect="1" noChangeArrowheads="1"/>
          </p:cNvPicPr>
          <p:nvPr/>
        </p:nvPicPr>
        <p:blipFill>
          <a:blip r:embed="rId2"/>
          <a:srcRect/>
          <a:stretch>
            <a:fillRect/>
          </a:stretch>
        </p:blipFill>
        <p:spPr bwMode="auto">
          <a:xfrm>
            <a:off x="352274" y="1543348"/>
            <a:ext cx="6572250" cy="4208859"/>
          </a:xfrm>
          <a:prstGeom prst="rect">
            <a:avLst/>
          </a:prstGeom>
          <a:noFill/>
          <a:ln w="9525">
            <a:solidFill>
              <a:srgbClr val="1D2F68"/>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a:spLocks noGrp="1" noChangeArrowheads="1"/>
          </p:cNvSpPr>
          <p:nvPr/>
        </p:nvSpPr>
        <p:spPr bwMode="auto">
          <a:xfrm>
            <a:off x="541262" y="92274"/>
            <a:ext cx="7878535" cy="574477"/>
          </a:xfrm>
          <a:prstGeom prst="rect">
            <a:avLst/>
          </a:prstGeom>
          <a:noFill/>
          <a:ln w="9525">
            <a:noFill/>
            <a:miter lim="800000"/>
            <a:headEnd/>
            <a:tailEnd/>
          </a:ln>
        </p:spPr>
        <p:txBody>
          <a:bodyPr vert="horz" wrap="square" lIns="86493" tIns="43247" rIns="86493" bIns="43247" numCol="1" anchor="t" anchorCtr="0" compatLnSpc="1">
            <a:prstTxWarp prst="textNoShape">
              <a:avLst/>
            </a:prstTxWarp>
          </a:bodyPr>
          <a:lstStyle>
            <a:lvl1pPr algn="ctr" defTabSz="457200" rtl="0" eaLnBrk="0" fontAlgn="base" hangingPunct="0">
              <a:spcBef>
                <a:spcPct val="0"/>
              </a:spcBef>
              <a:spcAft>
                <a:spcPct val="0"/>
              </a:spcAft>
              <a:defRPr sz="3600" b="1" kern="1200">
                <a:solidFill>
                  <a:srgbClr val="17375E"/>
                </a:solidFill>
                <a:latin typeface="Arial"/>
                <a:ea typeface="Arial" charset="0"/>
                <a:cs typeface="Arial"/>
              </a:defRPr>
            </a:lvl1pPr>
            <a:lvl2pPr algn="l" defTabSz="457200" rtl="0" eaLnBrk="0" fontAlgn="base" hangingPunct="0">
              <a:spcBef>
                <a:spcPct val="0"/>
              </a:spcBef>
              <a:spcAft>
                <a:spcPct val="0"/>
              </a:spcAft>
              <a:defRPr sz="3600" b="1">
                <a:solidFill>
                  <a:srgbClr val="17375E"/>
                </a:solidFill>
                <a:latin typeface="Arial" charset="0"/>
                <a:ea typeface="Arial" charset="0"/>
                <a:cs typeface="Arial" charset="0"/>
              </a:defRPr>
            </a:lvl2pPr>
            <a:lvl3pPr algn="l" defTabSz="457200" rtl="0" eaLnBrk="0" fontAlgn="base" hangingPunct="0">
              <a:spcBef>
                <a:spcPct val="0"/>
              </a:spcBef>
              <a:spcAft>
                <a:spcPct val="0"/>
              </a:spcAft>
              <a:defRPr sz="3600" b="1">
                <a:solidFill>
                  <a:srgbClr val="17375E"/>
                </a:solidFill>
                <a:latin typeface="Arial" charset="0"/>
                <a:ea typeface="Arial" charset="0"/>
                <a:cs typeface="Arial" charset="0"/>
              </a:defRPr>
            </a:lvl3pPr>
            <a:lvl4pPr algn="l" defTabSz="457200" rtl="0" eaLnBrk="0" fontAlgn="base" hangingPunct="0">
              <a:spcBef>
                <a:spcPct val="0"/>
              </a:spcBef>
              <a:spcAft>
                <a:spcPct val="0"/>
              </a:spcAft>
              <a:defRPr sz="3600" b="1">
                <a:solidFill>
                  <a:srgbClr val="17375E"/>
                </a:solidFill>
                <a:latin typeface="Arial" charset="0"/>
                <a:ea typeface="Arial" charset="0"/>
                <a:cs typeface="Arial" charset="0"/>
              </a:defRPr>
            </a:lvl4pPr>
            <a:lvl5pPr algn="l" defTabSz="457200" rtl="0" eaLnBrk="0" fontAlgn="base" hangingPunct="0">
              <a:spcBef>
                <a:spcPct val="0"/>
              </a:spcBef>
              <a:spcAft>
                <a:spcPct val="0"/>
              </a:spcAft>
              <a:defRPr sz="3600" b="1">
                <a:solidFill>
                  <a:srgbClr val="17375E"/>
                </a:solidFill>
                <a:latin typeface="Arial" charset="0"/>
                <a:ea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pPr>
              <a:buNone/>
            </a:pPr>
            <a:r>
              <a:rPr lang="en-US" altLang="en-US" sz="3000" dirty="0">
                <a:solidFill>
                  <a:srgbClr val="1D2F68"/>
                </a:solidFill>
                <a:latin typeface="Arial" pitchFamily="34" charset="0"/>
                <a:cs typeface="Arial" pitchFamily="34" charset="0"/>
              </a:rPr>
              <a:t>Airports with RNAV (GPS) Approaches </a:t>
            </a:r>
            <a:r>
              <a:rPr lang="en-US" altLang="en-US" sz="3000" dirty="0" smtClean="0">
                <a:solidFill>
                  <a:srgbClr val="1D2F68"/>
                </a:solidFill>
                <a:latin typeface="Arial" pitchFamily="34" charset="0"/>
                <a:cs typeface="Arial" pitchFamily="34" charset="0"/>
              </a:rPr>
              <a:t>Including LP/LPV Minima</a:t>
            </a:r>
            <a:r>
              <a:rPr lang="en-US" altLang="en-US" sz="2300" dirty="0">
                <a:solidFill>
                  <a:srgbClr val="1D2F68"/>
                </a:solidFill>
                <a:latin typeface="Arial" pitchFamily="34" charset="0"/>
                <a:cs typeface="Arial" pitchFamily="34" charset="0"/>
              </a:rPr>
              <a:t/>
            </a:r>
            <a:br>
              <a:rPr lang="en-US" altLang="en-US" sz="2300" dirty="0">
                <a:solidFill>
                  <a:srgbClr val="1D2F68"/>
                </a:solidFill>
                <a:latin typeface="Arial" pitchFamily="34" charset="0"/>
                <a:cs typeface="Arial" pitchFamily="34" charset="0"/>
              </a:rPr>
            </a:br>
            <a:r>
              <a:rPr lang="en-US" altLang="en-US" sz="2300" dirty="0">
                <a:solidFill>
                  <a:schemeClr val="tx1"/>
                </a:solidFill>
                <a:latin typeface="Arial" pitchFamily="34" charset="0"/>
                <a:cs typeface="Arial" pitchFamily="34" charset="0"/>
              </a:rPr>
              <a:t>As of: February 2015</a:t>
            </a:r>
          </a:p>
        </p:txBody>
      </p:sp>
      <p:sp>
        <p:nvSpPr>
          <p:cNvPr id="14" name="Text Box 4"/>
          <p:cNvSpPr txBox="1">
            <a:spLocks noChangeArrowheads="1"/>
          </p:cNvSpPr>
          <p:nvPr/>
        </p:nvSpPr>
        <p:spPr bwMode="auto">
          <a:xfrm>
            <a:off x="6972905" y="1537395"/>
            <a:ext cx="1883711" cy="4355038"/>
          </a:xfrm>
          <a:prstGeom prst="rect">
            <a:avLst/>
          </a:prstGeom>
          <a:noFill/>
          <a:ln w="9525">
            <a:noFill/>
            <a:miter lim="800000"/>
            <a:headEnd/>
            <a:tailEnd/>
          </a:ln>
        </p:spPr>
        <p:txBody>
          <a:bodyPr wrap="square" lIns="0" tIns="0" rIns="0" bIns="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71450" indent="-171450" fontAlgn="auto">
              <a:spcBef>
                <a:spcPts val="0"/>
              </a:spcBef>
              <a:spcAft>
                <a:spcPts val="0"/>
              </a:spcAft>
              <a:defRPr/>
            </a:pPr>
            <a:r>
              <a:rPr lang="en-US" altLang="en-US" sz="1050" b="1" dirty="0" smtClean="0">
                <a:latin typeface="Arial" pitchFamily="34" charset="0"/>
              </a:rPr>
              <a:t>4,109 </a:t>
            </a:r>
            <a:r>
              <a:rPr lang="en-US" altLang="en-US" sz="1050" b="1" dirty="0">
                <a:latin typeface="Arial" pitchFamily="34" charset="0"/>
              </a:rPr>
              <a:t>LP/LPVs combined</a:t>
            </a:r>
          </a:p>
          <a:p>
            <a:pPr marL="171450" indent="-171450" fontAlgn="auto">
              <a:spcBef>
                <a:spcPts val="0"/>
              </a:spcBef>
              <a:spcAft>
                <a:spcPts val="0"/>
              </a:spcAft>
              <a:defRPr/>
            </a:pPr>
            <a:r>
              <a:rPr lang="en-US" altLang="en-US" sz="1050" b="1" dirty="0" smtClean="0">
                <a:latin typeface="Arial" pitchFamily="34" charset="0"/>
              </a:rPr>
              <a:t>3,523 </a:t>
            </a:r>
            <a:r>
              <a:rPr lang="en-US" altLang="en-US" sz="1050" b="1" dirty="0">
                <a:latin typeface="Arial" pitchFamily="34" charset="0"/>
              </a:rPr>
              <a:t>LPVs serving 1,731 Airports</a:t>
            </a:r>
          </a:p>
          <a:p>
            <a:pPr marL="171450" indent="-171450" fontAlgn="auto">
              <a:spcBef>
                <a:spcPts val="0"/>
              </a:spcBef>
              <a:spcAft>
                <a:spcPts val="0"/>
              </a:spcAft>
              <a:defRPr/>
            </a:pPr>
            <a:r>
              <a:rPr lang="en-US" altLang="en-US" sz="1050" b="1" dirty="0" smtClean="0">
                <a:latin typeface="Arial" pitchFamily="34" charset="0"/>
              </a:rPr>
              <a:t>908 </a:t>
            </a:r>
            <a:r>
              <a:rPr lang="en-US" altLang="en-US" sz="1050" b="1" dirty="0">
                <a:latin typeface="Arial" pitchFamily="34" charset="0"/>
              </a:rPr>
              <a:t>LPV-200’s </a:t>
            </a:r>
          </a:p>
          <a:p>
            <a:pPr marL="171450" indent="-171450" fontAlgn="auto">
              <a:spcBef>
                <a:spcPts val="0"/>
              </a:spcBef>
              <a:spcAft>
                <a:spcPts val="0"/>
              </a:spcAft>
              <a:defRPr/>
            </a:pPr>
            <a:r>
              <a:rPr lang="en-US" altLang="en-US" sz="1050" b="1" dirty="0" smtClean="0">
                <a:latin typeface="Arial" pitchFamily="34" charset="0"/>
              </a:rPr>
              <a:t>2,385 </a:t>
            </a:r>
            <a:r>
              <a:rPr lang="en-US" altLang="en-US" sz="1050" b="1" dirty="0">
                <a:latin typeface="Arial" pitchFamily="34" charset="0"/>
              </a:rPr>
              <a:t>LPVs to Non-ILS Runways </a:t>
            </a:r>
          </a:p>
          <a:p>
            <a:pPr marL="171450" indent="-171450" fontAlgn="auto">
              <a:spcBef>
                <a:spcPts val="0"/>
              </a:spcBef>
              <a:spcAft>
                <a:spcPts val="0"/>
              </a:spcAft>
              <a:defRPr/>
            </a:pPr>
            <a:r>
              <a:rPr lang="en-US" altLang="en-US" sz="1050" b="1" dirty="0" smtClean="0">
                <a:latin typeface="Arial" pitchFamily="34" charset="0"/>
              </a:rPr>
              <a:t>1,138 </a:t>
            </a:r>
            <a:r>
              <a:rPr lang="en-US" altLang="en-US" sz="1050" b="1" dirty="0">
                <a:latin typeface="Arial" pitchFamily="34" charset="0"/>
              </a:rPr>
              <a:t>LPVs to ILS runways</a:t>
            </a:r>
          </a:p>
          <a:p>
            <a:pPr marL="171450" indent="-171450" fontAlgn="auto">
              <a:spcBef>
                <a:spcPts val="0"/>
              </a:spcBef>
              <a:spcAft>
                <a:spcPts val="0"/>
              </a:spcAft>
              <a:defRPr/>
            </a:pPr>
            <a:r>
              <a:rPr lang="en-US" altLang="en-US" sz="1050" b="1" dirty="0" smtClean="0">
                <a:latin typeface="Arial" pitchFamily="34" charset="0"/>
              </a:rPr>
              <a:t>1,630 </a:t>
            </a:r>
            <a:r>
              <a:rPr lang="en-US" altLang="en-US" sz="1050" b="1" dirty="0">
                <a:latin typeface="Arial" pitchFamily="34" charset="0"/>
              </a:rPr>
              <a:t>LPVs to Non-ILS Airports</a:t>
            </a:r>
          </a:p>
          <a:p>
            <a:pPr marL="171450" indent="-171450" fontAlgn="auto">
              <a:spcBef>
                <a:spcPts val="0"/>
              </a:spcBef>
              <a:spcAft>
                <a:spcPts val="0"/>
              </a:spcAft>
              <a:defRPr/>
            </a:pPr>
            <a:r>
              <a:rPr lang="en-US" altLang="en-US" sz="1050" b="1" dirty="0" smtClean="0">
                <a:latin typeface="Arial" pitchFamily="34" charset="0"/>
              </a:rPr>
              <a:t>586 </a:t>
            </a:r>
            <a:r>
              <a:rPr lang="en-US" altLang="en-US" sz="1050" b="1" dirty="0">
                <a:latin typeface="Arial" pitchFamily="34" charset="0"/>
              </a:rPr>
              <a:t>LPs serving 426 Airports</a:t>
            </a:r>
          </a:p>
          <a:p>
            <a:pPr marL="171450" indent="-171450" fontAlgn="auto">
              <a:spcBef>
                <a:spcPts val="0"/>
              </a:spcBef>
              <a:spcAft>
                <a:spcPts val="0"/>
              </a:spcAft>
              <a:defRPr/>
            </a:pPr>
            <a:r>
              <a:rPr lang="en-US" altLang="en-US" sz="1050" b="1" dirty="0" smtClean="0">
                <a:latin typeface="Arial" pitchFamily="34" charset="0"/>
              </a:rPr>
              <a:t>583 </a:t>
            </a:r>
            <a:r>
              <a:rPr lang="en-US" altLang="en-US" sz="1050" b="1" dirty="0">
                <a:latin typeface="Arial" pitchFamily="34" charset="0"/>
              </a:rPr>
              <a:t>LPs to Non-ILS Runway</a:t>
            </a:r>
          </a:p>
          <a:p>
            <a:pPr marL="171450" indent="-171450" fontAlgn="auto">
              <a:spcBef>
                <a:spcPts val="0"/>
              </a:spcBef>
              <a:spcAft>
                <a:spcPts val="0"/>
              </a:spcAft>
              <a:defRPr/>
            </a:pPr>
            <a:r>
              <a:rPr lang="en-US" altLang="en-US" sz="1050" b="1" dirty="0" smtClean="0">
                <a:latin typeface="Arial" pitchFamily="34" charset="0"/>
              </a:rPr>
              <a:t>3 </a:t>
            </a:r>
            <a:r>
              <a:rPr lang="en-US" altLang="en-US" sz="1050" b="1" dirty="0">
                <a:latin typeface="Arial" pitchFamily="34" charset="0"/>
              </a:rPr>
              <a:t>LPs to ILS </a:t>
            </a:r>
            <a:r>
              <a:rPr lang="en-US" altLang="en-US" sz="1050" b="1" dirty="0" smtClean="0">
                <a:latin typeface="Arial" pitchFamily="34" charset="0"/>
              </a:rPr>
              <a:t>Runways</a:t>
            </a:r>
          </a:p>
          <a:p>
            <a:pPr marL="171450" indent="-171450" fontAlgn="auto">
              <a:spcBef>
                <a:spcPts val="0"/>
              </a:spcBef>
              <a:spcAft>
                <a:spcPts val="0"/>
              </a:spcAft>
              <a:buFontTx/>
              <a:buChar char="-"/>
              <a:defRPr/>
            </a:pPr>
            <a:endParaRPr lang="en-US" altLang="en-US" sz="1050" b="1" dirty="0" smtClean="0">
              <a:latin typeface="Arial" pitchFamily="34" charset="0"/>
            </a:endParaRPr>
          </a:p>
          <a:p>
            <a:pPr marL="171450" indent="-171450" fontAlgn="auto">
              <a:spcBef>
                <a:spcPts val="0"/>
              </a:spcBef>
              <a:spcAft>
                <a:spcPts val="0"/>
              </a:spcAft>
              <a:defRPr/>
            </a:pPr>
            <a:r>
              <a:rPr lang="en-US" altLang="en-US" sz="1050" b="1" dirty="0" smtClean="0">
                <a:latin typeface="Arial" pitchFamily="34" charset="0"/>
              </a:rPr>
              <a:t>Navigation Specification is RNP APCH (non-AR)</a:t>
            </a:r>
          </a:p>
          <a:p>
            <a:pPr fontAlgn="auto">
              <a:spcBef>
                <a:spcPts val="0"/>
              </a:spcBef>
              <a:spcAft>
                <a:spcPts val="0"/>
              </a:spcAft>
              <a:buNone/>
              <a:defRPr/>
            </a:pPr>
            <a:r>
              <a:rPr lang="en-US" altLang="en-US" sz="1050" b="1" dirty="0" smtClean="0">
                <a:latin typeface="Arial" pitchFamily="34" charset="0"/>
              </a:rPr>
              <a:t> </a:t>
            </a:r>
          </a:p>
          <a:p>
            <a:pPr marL="171450" indent="-171450" fontAlgn="auto">
              <a:spcBef>
                <a:spcPts val="0"/>
              </a:spcBef>
              <a:spcAft>
                <a:spcPts val="0"/>
              </a:spcAft>
              <a:defRPr/>
            </a:pPr>
            <a:r>
              <a:rPr lang="en-US" altLang="en-US" sz="1050" b="1" dirty="0" smtClean="0">
                <a:latin typeface="Arial" pitchFamily="34" charset="0"/>
              </a:rPr>
              <a:t>Localizer Performance (LP) or Localizer Performance with Vertical guidance (LPV) minima are often include with other options for final on charts, including Barometric Vertical Navigation (VNAV)</a:t>
            </a:r>
          </a:p>
          <a:p>
            <a:pPr fontAlgn="auto">
              <a:spcBef>
                <a:spcPts val="0"/>
              </a:spcBef>
              <a:spcAft>
                <a:spcPts val="0"/>
              </a:spcAft>
              <a:buNone/>
              <a:defRPr/>
            </a:pPr>
            <a:endParaRPr lang="en-US" altLang="en-US" sz="1000" b="1" dirty="0">
              <a:latin typeface="Arial" pitchFamily="34" charset="0"/>
            </a:endParaRPr>
          </a:p>
        </p:txBody>
      </p:sp>
      <p:pic>
        <p:nvPicPr>
          <p:cNvPr id="15" name="Picture 14" descr="LPV Procedure Locations for Alas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29" y="4781848"/>
            <a:ext cx="1581452" cy="1023938"/>
          </a:xfrm>
          <a:prstGeom prst="rect">
            <a:avLst/>
          </a:prstGeom>
          <a:noFill/>
          <a:ln w="9525">
            <a:solidFill>
              <a:srgbClr val="1D2F6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35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0" y="2556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fontAlgn="base">
              <a:spcBef>
                <a:spcPct val="0"/>
              </a:spcBef>
              <a:spcAft>
                <a:spcPct val="0"/>
              </a:spcAft>
              <a:buNone/>
            </a:pPr>
            <a:r>
              <a:rPr lang="en-US" b="1" dirty="0">
                <a:solidFill>
                  <a:srgbClr val="1D2F68"/>
                </a:solidFill>
                <a:latin typeface="+mj-lt"/>
                <a:cs typeface="Calibri" panose="020F0502020204030204" pitchFamily="34" charset="0"/>
              </a:rPr>
              <a:t>Performance </a:t>
            </a:r>
            <a:r>
              <a:rPr lang="en-US" b="1" dirty="0" smtClean="0">
                <a:solidFill>
                  <a:srgbClr val="1D2F68"/>
                </a:solidFill>
                <a:latin typeface="+mj-lt"/>
                <a:cs typeface="Calibri" panose="020F0502020204030204" pitchFamily="34" charset="0"/>
              </a:rPr>
              <a:t>Based </a:t>
            </a:r>
            <a:r>
              <a:rPr lang="en-US" b="1" dirty="0">
                <a:solidFill>
                  <a:srgbClr val="1D2F68"/>
                </a:solidFill>
                <a:latin typeface="+mj-lt"/>
                <a:cs typeface="Calibri" panose="020F0502020204030204" pitchFamily="34" charset="0"/>
              </a:rPr>
              <a:t>Navigation (PBN</a:t>
            </a:r>
            <a:r>
              <a:rPr lang="en-US" b="1" dirty="0" smtClean="0">
                <a:solidFill>
                  <a:srgbClr val="1D2F68"/>
                </a:solidFill>
                <a:latin typeface="+mj-lt"/>
                <a:cs typeface="Calibri" panose="020F0502020204030204" pitchFamily="34" charset="0"/>
              </a:rPr>
              <a:t>)</a:t>
            </a:r>
          </a:p>
          <a:p>
            <a:pPr algn="ctr">
              <a:spcBef>
                <a:spcPct val="0"/>
              </a:spcBef>
              <a:buNone/>
            </a:pPr>
            <a:r>
              <a:rPr lang="en-US" b="1" dirty="0" smtClean="0">
                <a:solidFill>
                  <a:srgbClr val="1D2F68"/>
                </a:solidFill>
                <a:latin typeface="+mj-lt"/>
                <a:cs typeface="Calibri" panose="020F0502020204030204" pitchFamily="34" charset="0"/>
              </a:rPr>
              <a:t>Current Status as </a:t>
            </a:r>
            <a:r>
              <a:rPr lang="en-US" b="1" dirty="0">
                <a:solidFill>
                  <a:srgbClr val="1D2F68"/>
                </a:solidFill>
                <a:latin typeface="+mj-lt"/>
                <a:cs typeface="Calibri" panose="020F0502020204030204" pitchFamily="34" charset="0"/>
              </a:rPr>
              <a:t>of</a:t>
            </a:r>
            <a:r>
              <a:rPr lang="en-US" b="1" dirty="0" smtClean="0">
                <a:solidFill>
                  <a:srgbClr val="1D2F68"/>
                </a:solidFill>
                <a:latin typeface="+mj-lt"/>
                <a:cs typeface="Calibri" panose="020F0502020204030204" pitchFamily="34" charset="0"/>
              </a:rPr>
              <a:t>: March 2015</a:t>
            </a:r>
            <a:endParaRPr lang="en-US" b="1" dirty="0">
              <a:solidFill>
                <a:srgbClr val="1D2F68"/>
              </a:solidFill>
              <a:latin typeface="+mj-lt"/>
              <a:cs typeface="Calibri" panose="020F0502020204030204" pitchFamily="34" charset="0"/>
            </a:endParaRPr>
          </a:p>
        </p:txBody>
      </p:sp>
      <p:pic>
        <p:nvPicPr>
          <p:cNvPr id="7"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493787" y="4783137"/>
            <a:ext cx="37351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matthew richardson\AppData\Local\Microsoft\Windows\Temporary Internet Files\Content.Outlook\8KXSU5LR\Metroplex_map (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27" y="533400"/>
            <a:ext cx="7542873" cy="50301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458200" y="6442075"/>
            <a:ext cx="2133600" cy="222250"/>
          </a:xfrm>
        </p:spPr>
        <p:txBody>
          <a:bodyPr/>
          <a:lstStyle/>
          <a:p>
            <a:pPr fontAlgn="base">
              <a:spcBef>
                <a:spcPct val="0"/>
              </a:spcBef>
              <a:spcAft>
                <a:spcPct val="0"/>
              </a:spcAft>
              <a:defRPr/>
            </a:pPr>
            <a:fld id="{A0E8944D-27D4-4402-BD86-86708412B36B}" type="slidenum">
              <a:rPr lang="en-US" smtClean="0">
                <a:cs typeface="Arial" charset="0"/>
              </a:rPr>
              <a:pPr fontAlgn="base">
                <a:spcBef>
                  <a:spcPct val="0"/>
                </a:spcBef>
                <a:spcAft>
                  <a:spcPct val="0"/>
                </a:spcAft>
                <a:defRPr/>
              </a:pPr>
              <a:t>7</a:t>
            </a:fld>
            <a:endParaRPr lang="en-US" dirty="0">
              <a:cs typeface="Arial" charset="0"/>
            </a:endParaRPr>
          </a:p>
        </p:txBody>
      </p:sp>
    </p:spTree>
    <p:extLst>
      <p:ext uri="{BB962C8B-B14F-4D97-AF65-F5344CB8AC3E}">
        <p14:creationId xmlns:p14="http://schemas.microsoft.com/office/powerpoint/2010/main" val="9843402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200" dirty="0" smtClean="0">
                <a:cs typeface="Arial" charset="0"/>
              </a:rPr>
              <a:t>Metroplex Site Timeline/Phase Description</a:t>
            </a:r>
            <a:endParaRPr lang="en-US" sz="3200" dirty="0" smtClean="0"/>
          </a:p>
        </p:txBody>
      </p:sp>
      <p:sp>
        <p:nvSpPr>
          <p:cNvPr id="34820" name="Slide Number Placeholder 474"/>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fld id="{78097382-8CF7-4200-B6EB-C38DB067A675}" type="slidenum">
              <a:rPr lang="en-US" sz="1200" b="0" smtClean="0">
                <a:solidFill>
                  <a:srgbClr val="000000"/>
                </a:solidFill>
                <a:latin typeface="Calibri"/>
                <a:cs typeface="Arial" charset="0"/>
              </a:rPr>
              <a:pPr/>
              <a:t>8</a:t>
            </a:fld>
            <a:endParaRPr lang="en-US" sz="1200" b="0" dirty="0" smtClean="0">
              <a:solidFill>
                <a:srgbClr val="000000"/>
              </a:solidFill>
              <a:latin typeface="Calibri"/>
              <a:cs typeface="Arial" charset="0"/>
            </a:endParaRPr>
          </a:p>
        </p:txBody>
      </p:sp>
      <p:grpSp>
        <p:nvGrpSpPr>
          <p:cNvPr id="34819" name="Group 4"/>
          <p:cNvGrpSpPr>
            <a:grpSpLocks noChangeAspect="1"/>
          </p:cNvGrpSpPr>
          <p:nvPr/>
        </p:nvGrpSpPr>
        <p:grpSpPr bwMode="auto">
          <a:xfrm>
            <a:off x="198437" y="1087376"/>
            <a:ext cx="8823325" cy="2011363"/>
            <a:chOff x="101" y="696"/>
            <a:chExt cx="5558" cy="1604"/>
          </a:xfrm>
        </p:grpSpPr>
        <p:sp>
          <p:nvSpPr>
            <p:cNvPr id="34822" name="AutoShape 3"/>
            <p:cNvSpPr>
              <a:spLocks noChangeAspect="1" noChangeArrowheads="1" noTextEdit="1"/>
            </p:cNvSpPr>
            <p:nvPr/>
          </p:nvSpPr>
          <p:spPr bwMode="auto">
            <a:xfrm>
              <a:off x="101" y="696"/>
              <a:ext cx="5558"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grpSp>
          <p:nvGrpSpPr>
            <p:cNvPr id="34823" name="Group 24"/>
            <p:cNvGrpSpPr>
              <a:grpSpLocks/>
            </p:cNvGrpSpPr>
            <p:nvPr/>
          </p:nvGrpSpPr>
          <p:grpSpPr bwMode="auto">
            <a:xfrm>
              <a:off x="1871" y="1449"/>
              <a:ext cx="17" cy="475"/>
              <a:chOff x="1871" y="1449"/>
              <a:chExt cx="17" cy="475"/>
            </a:xfrm>
          </p:grpSpPr>
          <p:sp>
            <p:nvSpPr>
              <p:cNvPr id="35271" name="Freeform 5"/>
              <p:cNvSpPr>
                <a:spLocks noEditPoints="1"/>
              </p:cNvSpPr>
              <p:nvPr/>
            </p:nvSpPr>
            <p:spPr bwMode="auto">
              <a:xfrm>
                <a:off x="1871" y="1449"/>
                <a:ext cx="17" cy="475"/>
              </a:xfrm>
              <a:custGeom>
                <a:avLst/>
                <a:gdLst>
                  <a:gd name="T0" fmla="*/ 17 w 17"/>
                  <a:gd name="T1" fmla="*/ 14 h 475"/>
                  <a:gd name="T2" fmla="*/ 0 w 17"/>
                  <a:gd name="T3" fmla="*/ 0 h 475"/>
                  <a:gd name="T4" fmla="*/ 17 w 17"/>
                  <a:gd name="T5" fmla="*/ 27 h 475"/>
                  <a:gd name="T6" fmla="*/ 0 w 17"/>
                  <a:gd name="T7" fmla="*/ 41 h 475"/>
                  <a:gd name="T8" fmla="*/ 17 w 17"/>
                  <a:gd name="T9" fmla="*/ 27 h 475"/>
                  <a:gd name="T10" fmla="*/ 17 w 17"/>
                  <a:gd name="T11" fmla="*/ 68 h 475"/>
                  <a:gd name="T12" fmla="*/ 0 w 17"/>
                  <a:gd name="T13" fmla="*/ 54 h 475"/>
                  <a:gd name="T14" fmla="*/ 17 w 17"/>
                  <a:gd name="T15" fmla="*/ 82 h 475"/>
                  <a:gd name="T16" fmla="*/ 0 w 17"/>
                  <a:gd name="T17" fmla="*/ 95 h 475"/>
                  <a:gd name="T18" fmla="*/ 17 w 17"/>
                  <a:gd name="T19" fmla="*/ 82 h 475"/>
                  <a:gd name="T20" fmla="*/ 17 w 17"/>
                  <a:gd name="T21" fmla="*/ 122 h 475"/>
                  <a:gd name="T22" fmla="*/ 0 w 17"/>
                  <a:gd name="T23" fmla="*/ 109 h 475"/>
                  <a:gd name="T24" fmla="*/ 17 w 17"/>
                  <a:gd name="T25" fmla="*/ 136 h 475"/>
                  <a:gd name="T26" fmla="*/ 0 w 17"/>
                  <a:gd name="T27" fmla="*/ 149 h 475"/>
                  <a:gd name="T28" fmla="*/ 17 w 17"/>
                  <a:gd name="T29" fmla="*/ 136 h 475"/>
                  <a:gd name="T30" fmla="*/ 17 w 17"/>
                  <a:gd name="T31" fmla="*/ 177 h 475"/>
                  <a:gd name="T32" fmla="*/ 0 w 17"/>
                  <a:gd name="T33" fmla="*/ 163 h 475"/>
                  <a:gd name="T34" fmla="*/ 17 w 17"/>
                  <a:gd name="T35" fmla="*/ 190 h 475"/>
                  <a:gd name="T36" fmla="*/ 0 w 17"/>
                  <a:gd name="T37" fmla="*/ 204 h 475"/>
                  <a:gd name="T38" fmla="*/ 17 w 17"/>
                  <a:gd name="T39" fmla="*/ 190 h 475"/>
                  <a:gd name="T40" fmla="*/ 17 w 17"/>
                  <a:gd name="T41" fmla="*/ 231 h 475"/>
                  <a:gd name="T42" fmla="*/ 0 w 17"/>
                  <a:gd name="T43" fmla="*/ 217 h 475"/>
                  <a:gd name="T44" fmla="*/ 17 w 17"/>
                  <a:gd name="T45" fmla="*/ 244 h 475"/>
                  <a:gd name="T46" fmla="*/ 0 w 17"/>
                  <a:gd name="T47" fmla="*/ 258 h 475"/>
                  <a:gd name="T48" fmla="*/ 17 w 17"/>
                  <a:gd name="T49" fmla="*/ 244 h 475"/>
                  <a:gd name="T50" fmla="*/ 17 w 17"/>
                  <a:gd name="T51" fmla="*/ 285 h 475"/>
                  <a:gd name="T52" fmla="*/ 0 w 17"/>
                  <a:gd name="T53" fmla="*/ 272 h 475"/>
                  <a:gd name="T54" fmla="*/ 17 w 17"/>
                  <a:gd name="T55" fmla="*/ 299 h 475"/>
                  <a:gd name="T56" fmla="*/ 0 w 17"/>
                  <a:gd name="T57" fmla="*/ 312 h 475"/>
                  <a:gd name="T58" fmla="*/ 17 w 17"/>
                  <a:gd name="T59" fmla="*/ 299 h 475"/>
                  <a:gd name="T60" fmla="*/ 17 w 17"/>
                  <a:gd name="T61" fmla="*/ 339 h 475"/>
                  <a:gd name="T62" fmla="*/ 0 w 17"/>
                  <a:gd name="T63" fmla="*/ 326 h 475"/>
                  <a:gd name="T64" fmla="*/ 17 w 17"/>
                  <a:gd name="T65" fmla="*/ 353 h 475"/>
                  <a:gd name="T66" fmla="*/ 0 w 17"/>
                  <a:gd name="T67" fmla="*/ 367 h 475"/>
                  <a:gd name="T68" fmla="*/ 17 w 17"/>
                  <a:gd name="T69" fmla="*/ 353 h 475"/>
                  <a:gd name="T70" fmla="*/ 17 w 17"/>
                  <a:gd name="T71" fmla="*/ 394 h 475"/>
                  <a:gd name="T72" fmla="*/ 0 w 17"/>
                  <a:gd name="T73" fmla="*/ 380 h 475"/>
                  <a:gd name="T74" fmla="*/ 17 w 17"/>
                  <a:gd name="T75" fmla="*/ 407 h 475"/>
                  <a:gd name="T76" fmla="*/ 0 w 17"/>
                  <a:gd name="T77" fmla="*/ 421 h 475"/>
                  <a:gd name="T78" fmla="*/ 17 w 17"/>
                  <a:gd name="T79" fmla="*/ 407 h 475"/>
                  <a:gd name="T80" fmla="*/ 17 w 17"/>
                  <a:gd name="T81" fmla="*/ 448 h 475"/>
                  <a:gd name="T82" fmla="*/ 0 w 17"/>
                  <a:gd name="T83" fmla="*/ 434 h 475"/>
                  <a:gd name="T84" fmla="*/ 17 w 17"/>
                  <a:gd name="T85" fmla="*/ 462 h 475"/>
                  <a:gd name="T86" fmla="*/ 0 w 17"/>
                  <a:gd name="T87" fmla="*/ 475 h 475"/>
                  <a:gd name="T88" fmla="*/ 17 w 17"/>
                  <a:gd name="T89" fmla="*/ 462 h 4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475"/>
                  <a:gd name="T137" fmla="*/ 17 w 17"/>
                  <a:gd name="T138" fmla="*/ 475 h 4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475">
                    <a:moveTo>
                      <a:pt x="17" y="0"/>
                    </a:moveTo>
                    <a:lnTo>
                      <a:pt x="17" y="14"/>
                    </a:lnTo>
                    <a:lnTo>
                      <a:pt x="0" y="14"/>
                    </a:lnTo>
                    <a:lnTo>
                      <a:pt x="0" y="0"/>
                    </a:lnTo>
                    <a:lnTo>
                      <a:pt x="17" y="0"/>
                    </a:lnTo>
                    <a:close/>
                    <a:moveTo>
                      <a:pt x="17" y="27"/>
                    </a:moveTo>
                    <a:lnTo>
                      <a:pt x="17" y="41"/>
                    </a:lnTo>
                    <a:lnTo>
                      <a:pt x="0" y="41"/>
                    </a:lnTo>
                    <a:lnTo>
                      <a:pt x="0" y="27"/>
                    </a:lnTo>
                    <a:lnTo>
                      <a:pt x="17" y="27"/>
                    </a:lnTo>
                    <a:close/>
                    <a:moveTo>
                      <a:pt x="17" y="54"/>
                    </a:moveTo>
                    <a:lnTo>
                      <a:pt x="17" y="68"/>
                    </a:lnTo>
                    <a:lnTo>
                      <a:pt x="0" y="68"/>
                    </a:lnTo>
                    <a:lnTo>
                      <a:pt x="0" y="54"/>
                    </a:lnTo>
                    <a:lnTo>
                      <a:pt x="17" y="54"/>
                    </a:lnTo>
                    <a:close/>
                    <a:moveTo>
                      <a:pt x="17" y="82"/>
                    </a:moveTo>
                    <a:lnTo>
                      <a:pt x="17" y="95"/>
                    </a:lnTo>
                    <a:lnTo>
                      <a:pt x="0" y="95"/>
                    </a:lnTo>
                    <a:lnTo>
                      <a:pt x="0" y="82"/>
                    </a:lnTo>
                    <a:lnTo>
                      <a:pt x="17" y="82"/>
                    </a:lnTo>
                    <a:close/>
                    <a:moveTo>
                      <a:pt x="17" y="109"/>
                    </a:moveTo>
                    <a:lnTo>
                      <a:pt x="17" y="122"/>
                    </a:lnTo>
                    <a:lnTo>
                      <a:pt x="0" y="122"/>
                    </a:lnTo>
                    <a:lnTo>
                      <a:pt x="0" y="109"/>
                    </a:lnTo>
                    <a:lnTo>
                      <a:pt x="17" y="109"/>
                    </a:lnTo>
                    <a:close/>
                    <a:moveTo>
                      <a:pt x="17" y="136"/>
                    </a:moveTo>
                    <a:lnTo>
                      <a:pt x="17" y="149"/>
                    </a:lnTo>
                    <a:lnTo>
                      <a:pt x="0" y="149"/>
                    </a:lnTo>
                    <a:lnTo>
                      <a:pt x="0" y="136"/>
                    </a:lnTo>
                    <a:lnTo>
                      <a:pt x="17" y="136"/>
                    </a:lnTo>
                    <a:close/>
                    <a:moveTo>
                      <a:pt x="17" y="163"/>
                    </a:moveTo>
                    <a:lnTo>
                      <a:pt x="17" y="177"/>
                    </a:lnTo>
                    <a:lnTo>
                      <a:pt x="0" y="177"/>
                    </a:lnTo>
                    <a:lnTo>
                      <a:pt x="0" y="163"/>
                    </a:lnTo>
                    <a:lnTo>
                      <a:pt x="17" y="163"/>
                    </a:lnTo>
                    <a:close/>
                    <a:moveTo>
                      <a:pt x="17" y="190"/>
                    </a:moveTo>
                    <a:lnTo>
                      <a:pt x="17" y="204"/>
                    </a:lnTo>
                    <a:lnTo>
                      <a:pt x="0" y="204"/>
                    </a:lnTo>
                    <a:lnTo>
                      <a:pt x="0" y="190"/>
                    </a:lnTo>
                    <a:lnTo>
                      <a:pt x="17" y="190"/>
                    </a:lnTo>
                    <a:close/>
                    <a:moveTo>
                      <a:pt x="17" y="217"/>
                    </a:moveTo>
                    <a:lnTo>
                      <a:pt x="17" y="231"/>
                    </a:lnTo>
                    <a:lnTo>
                      <a:pt x="0" y="231"/>
                    </a:lnTo>
                    <a:lnTo>
                      <a:pt x="0" y="217"/>
                    </a:lnTo>
                    <a:lnTo>
                      <a:pt x="17" y="217"/>
                    </a:lnTo>
                    <a:close/>
                    <a:moveTo>
                      <a:pt x="17" y="244"/>
                    </a:moveTo>
                    <a:lnTo>
                      <a:pt x="17" y="258"/>
                    </a:lnTo>
                    <a:lnTo>
                      <a:pt x="0" y="258"/>
                    </a:lnTo>
                    <a:lnTo>
                      <a:pt x="0" y="244"/>
                    </a:lnTo>
                    <a:lnTo>
                      <a:pt x="17" y="244"/>
                    </a:lnTo>
                    <a:close/>
                    <a:moveTo>
                      <a:pt x="17" y="272"/>
                    </a:moveTo>
                    <a:lnTo>
                      <a:pt x="17" y="285"/>
                    </a:lnTo>
                    <a:lnTo>
                      <a:pt x="0" y="285"/>
                    </a:lnTo>
                    <a:lnTo>
                      <a:pt x="0" y="272"/>
                    </a:lnTo>
                    <a:lnTo>
                      <a:pt x="17" y="272"/>
                    </a:lnTo>
                    <a:close/>
                    <a:moveTo>
                      <a:pt x="17" y="299"/>
                    </a:moveTo>
                    <a:lnTo>
                      <a:pt x="17" y="312"/>
                    </a:lnTo>
                    <a:lnTo>
                      <a:pt x="0" y="312"/>
                    </a:lnTo>
                    <a:lnTo>
                      <a:pt x="0" y="299"/>
                    </a:lnTo>
                    <a:lnTo>
                      <a:pt x="17" y="299"/>
                    </a:lnTo>
                    <a:close/>
                    <a:moveTo>
                      <a:pt x="17" y="326"/>
                    </a:moveTo>
                    <a:lnTo>
                      <a:pt x="17" y="339"/>
                    </a:lnTo>
                    <a:lnTo>
                      <a:pt x="0" y="339"/>
                    </a:lnTo>
                    <a:lnTo>
                      <a:pt x="0" y="326"/>
                    </a:lnTo>
                    <a:lnTo>
                      <a:pt x="17" y="326"/>
                    </a:lnTo>
                    <a:close/>
                    <a:moveTo>
                      <a:pt x="17" y="353"/>
                    </a:moveTo>
                    <a:lnTo>
                      <a:pt x="17" y="367"/>
                    </a:lnTo>
                    <a:lnTo>
                      <a:pt x="0" y="367"/>
                    </a:lnTo>
                    <a:lnTo>
                      <a:pt x="0" y="353"/>
                    </a:lnTo>
                    <a:lnTo>
                      <a:pt x="17" y="353"/>
                    </a:lnTo>
                    <a:close/>
                    <a:moveTo>
                      <a:pt x="17" y="380"/>
                    </a:moveTo>
                    <a:lnTo>
                      <a:pt x="17" y="394"/>
                    </a:lnTo>
                    <a:lnTo>
                      <a:pt x="0" y="394"/>
                    </a:lnTo>
                    <a:lnTo>
                      <a:pt x="0" y="380"/>
                    </a:lnTo>
                    <a:lnTo>
                      <a:pt x="17" y="380"/>
                    </a:lnTo>
                    <a:close/>
                    <a:moveTo>
                      <a:pt x="17" y="407"/>
                    </a:moveTo>
                    <a:lnTo>
                      <a:pt x="17" y="421"/>
                    </a:lnTo>
                    <a:lnTo>
                      <a:pt x="0" y="421"/>
                    </a:lnTo>
                    <a:lnTo>
                      <a:pt x="0" y="407"/>
                    </a:lnTo>
                    <a:lnTo>
                      <a:pt x="17" y="407"/>
                    </a:lnTo>
                    <a:close/>
                    <a:moveTo>
                      <a:pt x="17" y="434"/>
                    </a:moveTo>
                    <a:lnTo>
                      <a:pt x="17" y="448"/>
                    </a:lnTo>
                    <a:lnTo>
                      <a:pt x="0" y="448"/>
                    </a:lnTo>
                    <a:lnTo>
                      <a:pt x="0" y="434"/>
                    </a:lnTo>
                    <a:lnTo>
                      <a:pt x="17" y="434"/>
                    </a:lnTo>
                    <a:close/>
                    <a:moveTo>
                      <a:pt x="17" y="462"/>
                    </a:moveTo>
                    <a:lnTo>
                      <a:pt x="17" y="475"/>
                    </a:lnTo>
                    <a:lnTo>
                      <a:pt x="0" y="475"/>
                    </a:lnTo>
                    <a:lnTo>
                      <a:pt x="0" y="462"/>
                    </a:lnTo>
                    <a:lnTo>
                      <a:pt x="17" y="46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72" name="Rectangle 6"/>
              <p:cNvSpPr>
                <a:spLocks noChangeArrowheads="1"/>
              </p:cNvSpPr>
              <p:nvPr/>
            </p:nvSpPr>
            <p:spPr bwMode="auto">
              <a:xfrm>
                <a:off x="1871" y="144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73" name="Rectangle 7"/>
              <p:cNvSpPr>
                <a:spLocks noChangeArrowheads="1"/>
              </p:cNvSpPr>
              <p:nvPr/>
            </p:nvSpPr>
            <p:spPr bwMode="auto">
              <a:xfrm>
                <a:off x="1871" y="147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74" name="Rectangle 8"/>
              <p:cNvSpPr>
                <a:spLocks noChangeArrowheads="1"/>
              </p:cNvSpPr>
              <p:nvPr/>
            </p:nvSpPr>
            <p:spPr bwMode="auto">
              <a:xfrm>
                <a:off x="1871" y="150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75" name="Rectangle 9"/>
              <p:cNvSpPr>
                <a:spLocks noChangeArrowheads="1"/>
              </p:cNvSpPr>
              <p:nvPr/>
            </p:nvSpPr>
            <p:spPr bwMode="auto">
              <a:xfrm>
                <a:off x="1871" y="153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76" name="Rectangle 10"/>
              <p:cNvSpPr>
                <a:spLocks noChangeArrowheads="1"/>
              </p:cNvSpPr>
              <p:nvPr/>
            </p:nvSpPr>
            <p:spPr bwMode="auto">
              <a:xfrm>
                <a:off x="1871" y="155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77" name="Rectangle 11"/>
              <p:cNvSpPr>
                <a:spLocks noChangeArrowheads="1"/>
              </p:cNvSpPr>
              <p:nvPr/>
            </p:nvSpPr>
            <p:spPr bwMode="auto">
              <a:xfrm>
                <a:off x="1871" y="158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78" name="Rectangle 12"/>
              <p:cNvSpPr>
                <a:spLocks noChangeArrowheads="1"/>
              </p:cNvSpPr>
              <p:nvPr/>
            </p:nvSpPr>
            <p:spPr bwMode="auto">
              <a:xfrm>
                <a:off x="1871" y="161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79" name="Rectangle 13"/>
              <p:cNvSpPr>
                <a:spLocks noChangeArrowheads="1"/>
              </p:cNvSpPr>
              <p:nvPr/>
            </p:nvSpPr>
            <p:spPr bwMode="auto">
              <a:xfrm>
                <a:off x="1871" y="163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0" name="Rectangle 14"/>
              <p:cNvSpPr>
                <a:spLocks noChangeArrowheads="1"/>
              </p:cNvSpPr>
              <p:nvPr/>
            </p:nvSpPr>
            <p:spPr bwMode="auto">
              <a:xfrm>
                <a:off x="1871" y="166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1" name="Rectangle 15"/>
              <p:cNvSpPr>
                <a:spLocks noChangeArrowheads="1"/>
              </p:cNvSpPr>
              <p:nvPr/>
            </p:nvSpPr>
            <p:spPr bwMode="auto">
              <a:xfrm>
                <a:off x="1871" y="169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2" name="Rectangle 16"/>
              <p:cNvSpPr>
                <a:spLocks noChangeArrowheads="1"/>
              </p:cNvSpPr>
              <p:nvPr/>
            </p:nvSpPr>
            <p:spPr bwMode="auto">
              <a:xfrm>
                <a:off x="1871" y="172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3" name="Rectangle 17"/>
              <p:cNvSpPr>
                <a:spLocks noChangeArrowheads="1"/>
              </p:cNvSpPr>
              <p:nvPr/>
            </p:nvSpPr>
            <p:spPr bwMode="auto">
              <a:xfrm>
                <a:off x="1871" y="174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4" name="Rectangle 18"/>
              <p:cNvSpPr>
                <a:spLocks noChangeArrowheads="1"/>
              </p:cNvSpPr>
              <p:nvPr/>
            </p:nvSpPr>
            <p:spPr bwMode="auto">
              <a:xfrm>
                <a:off x="1871" y="177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5" name="Rectangle 19"/>
              <p:cNvSpPr>
                <a:spLocks noChangeArrowheads="1"/>
              </p:cNvSpPr>
              <p:nvPr/>
            </p:nvSpPr>
            <p:spPr bwMode="auto">
              <a:xfrm>
                <a:off x="1871" y="180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6" name="Rectangle 20"/>
              <p:cNvSpPr>
                <a:spLocks noChangeArrowheads="1"/>
              </p:cNvSpPr>
              <p:nvPr/>
            </p:nvSpPr>
            <p:spPr bwMode="auto">
              <a:xfrm>
                <a:off x="1871" y="182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7" name="Rectangle 21"/>
              <p:cNvSpPr>
                <a:spLocks noChangeArrowheads="1"/>
              </p:cNvSpPr>
              <p:nvPr/>
            </p:nvSpPr>
            <p:spPr bwMode="auto">
              <a:xfrm>
                <a:off x="1871" y="185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8" name="Rectangle 22"/>
              <p:cNvSpPr>
                <a:spLocks noChangeArrowheads="1"/>
              </p:cNvSpPr>
              <p:nvPr/>
            </p:nvSpPr>
            <p:spPr bwMode="auto">
              <a:xfrm>
                <a:off x="1871" y="188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89" name="Rectangle 23"/>
              <p:cNvSpPr>
                <a:spLocks noChangeArrowheads="1"/>
              </p:cNvSpPr>
              <p:nvPr/>
            </p:nvSpPr>
            <p:spPr bwMode="auto">
              <a:xfrm>
                <a:off x="1871" y="191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grpSp>
        <p:grpSp>
          <p:nvGrpSpPr>
            <p:cNvPr id="34824" name="Group 44"/>
            <p:cNvGrpSpPr>
              <a:grpSpLocks/>
            </p:cNvGrpSpPr>
            <p:nvPr/>
          </p:nvGrpSpPr>
          <p:grpSpPr bwMode="auto">
            <a:xfrm>
              <a:off x="3618" y="1449"/>
              <a:ext cx="29" cy="472"/>
              <a:chOff x="3618" y="1449"/>
              <a:chExt cx="29" cy="472"/>
            </a:xfrm>
          </p:grpSpPr>
          <p:sp>
            <p:nvSpPr>
              <p:cNvPr id="35252" name="Freeform 25"/>
              <p:cNvSpPr>
                <a:spLocks noEditPoints="1"/>
              </p:cNvSpPr>
              <p:nvPr/>
            </p:nvSpPr>
            <p:spPr bwMode="auto">
              <a:xfrm>
                <a:off x="3618" y="1449"/>
                <a:ext cx="29" cy="472"/>
              </a:xfrm>
              <a:custGeom>
                <a:avLst/>
                <a:gdLst>
                  <a:gd name="T0" fmla="*/ 29 w 29"/>
                  <a:gd name="T1" fmla="*/ 14 h 472"/>
                  <a:gd name="T2" fmla="*/ 12 w 29"/>
                  <a:gd name="T3" fmla="*/ 0 h 472"/>
                  <a:gd name="T4" fmla="*/ 28 w 29"/>
                  <a:gd name="T5" fmla="*/ 27 h 472"/>
                  <a:gd name="T6" fmla="*/ 11 w 29"/>
                  <a:gd name="T7" fmla="*/ 41 h 472"/>
                  <a:gd name="T8" fmla="*/ 28 w 29"/>
                  <a:gd name="T9" fmla="*/ 27 h 472"/>
                  <a:gd name="T10" fmla="*/ 27 w 29"/>
                  <a:gd name="T11" fmla="*/ 68 h 472"/>
                  <a:gd name="T12" fmla="*/ 10 w 29"/>
                  <a:gd name="T13" fmla="*/ 54 h 472"/>
                  <a:gd name="T14" fmla="*/ 27 w 29"/>
                  <a:gd name="T15" fmla="*/ 82 h 472"/>
                  <a:gd name="T16" fmla="*/ 9 w 29"/>
                  <a:gd name="T17" fmla="*/ 95 h 472"/>
                  <a:gd name="T18" fmla="*/ 27 w 29"/>
                  <a:gd name="T19" fmla="*/ 82 h 472"/>
                  <a:gd name="T20" fmla="*/ 26 w 29"/>
                  <a:gd name="T21" fmla="*/ 122 h 472"/>
                  <a:gd name="T22" fmla="*/ 9 w 29"/>
                  <a:gd name="T23" fmla="*/ 108 h 472"/>
                  <a:gd name="T24" fmla="*/ 26 w 29"/>
                  <a:gd name="T25" fmla="*/ 136 h 472"/>
                  <a:gd name="T26" fmla="*/ 8 w 29"/>
                  <a:gd name="T27" fmla="*/ 149 h 472"/>
                  <a:gd name="T28" fmla="*/ 26 w 29"/>
                  <a:gd name="T29" fmla="*/ 136 h 472"/>
                  <a:gd name="T30" fmla="*/ 25 w 29"/>
                  <a:gd name="T31" fmla="*/ 177 h 472"/>
                  <a:gd name="T32" fmla="*/ 8 w 29"/>
                  <a:gd name="T33" fmla="*/ 163 h 472"/>
                  <a:gd name="T34" fmla="*/ 24 w 29"/>
                  <a:gd name="T35" fmla="*/ 190 h 472"/>
                  <a:gd name="T36" fmla="*/ 7 w 29"/>
                  <a:gd name="T37" fmla="*/ 203 h 472"/>
                  <a:gd name="T38" fmla="*/ 24 w 29"/>
                  <a:gd name="T39" fmla="*/ 190 h 472"/>
                  <a:gd name="T40" fmla="*/ 23 w 29"/>
                  <a:gd name="T41" fmla="*/ 231 h 472"/>
                  <a:gd name="T42" fmla="*/ 6 w 29"/>
                  <a:gd name="T43" fmla="*/ 217 h 472"/>
                  <a:gd name="T44" fmla="*/ 23 w 29"/>
                  <a:gd name="T45" fmla="*/ 244 h 472"/>
                  <a:gd name="T46" fmla="*/ 6 w 29"/>
                  <a:gd name="T47" fmla="*/ 258 h 472"/>
                  <a:gd name="T48" fmla="*/ 23 w 29"/>
                  <a:gd name="T49" fmla="*/ 244 h 472"/>
                  <a:gd name="T50" fmla="*/ 22 w 29"/>
                  <a:gd name="T51" fmla="*/ 285 h 472"/>
                  <a:gd name="T52" fmla="*/ 5 w 29"/>
                  <a:gd name="T53" fmla="*/ 271 h 472"/>
                  <a:gd name="T54" fmla="*/ 22 w 29"/>
                  <a:gd name="T55" fmla="*/ 299 h 472"/>
                  <a:gd name="T56" fmla="*/ 4 w 29"/>
                  <a:gd name="T57" fmla="*/ 312 h 472"/>
                  <a:gd name="T58" fmla="*/ 22 w 29"/>
                  <a:gd name="T59" fmla="*/ 299 h 472"/>
                  <a:gd name="T60" fmla="*/ 21 w 29"/>
                  <a:gd name="T61" fmla="*/ 339 h 472"/>
                  <a:gd name="T62" fmla="*/ 4 w 29"/>
                  <a:gd name="T63" fmla="*/ 326 h 472"/>
                  <a:gd name="T64" fmla="*/ 20 w 29"/>
                  <a:gd name="T65" fmla="*/ 353 h 472"/>
                  <a:gd name="T66" fmla="*/ 3 w 29"/>
                  <a:gd name="T67" fmla="*/ 366 h 472"/>
                  <a:gd name="T68" fmla="*/ 20 w 29"/>
                  <a:gd name="T69" fmla="*/ 353 h 472"/>
                  <a:gd name="T70" fmla="*/ 19 w 29"/>
                  <a:gd name="T71" fmla="*/ 394 h 472"/>
                  <a:gd name="T72" fmla="*/ 3 w 29"/>
                  <a:gd name="T73" fmla="*/ 380 h 472"/>
                  <a:gd name="T74" fmla="*/ 19 w 29"/>
                  <a:gd name="T75" fmla="*/ 407 h 472"/>
                  <a:gd name="T76" fmla="*/ 2 w 29"/>
                  <a:gd name="T77" fmla="*/ 421 h 472"/>
                  <a:gd name="T78" fmla="*/ 19 w 29"/>
                  <a:gd name="T79" fmla="*/ 407 h 472"/>
                  <a:gd name="T80" fmla="*/ 18 w 29"/>
                  <a:gd name="T81" fmla="*/ 448 h 472"/>
                  <a:gd name="T82" fmla="*/ 1 w 29"/>
                  <a:gd name="T83" fmla="*/ 434 h 472"/>
                  <a:gd name="T84" fmla="*/ 18 w 29"/>
                  <a:gd name="T85" fmla="*/ 462 h 472"/>
                  <a:gd name="T86" fmla="*/ 0 w 29"/>
                  <a:gd name="T87" fmla="*/ 472 h 472"/>
                  <a:gd name="T88" fmla="*/ 18 w 29"/>
                  <a:gd name="T89" fmla="*/ 462 h 4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
                  <a:gd name="T136" fmla="*/ 0 h 472"/>
                  <a:gd name="T137" fmla="*/ 29 w 29"/>
                  <a:gd name="T138" fmla="*/ 472 h 4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 h="472">
                    <a:moveTo>
                      <a:pt x="29" y="0"/>
                    </a:moveTo>
                    <a:lnTo>
                      <a:pt x="29" y="14"/>
                    </a:lnTo>
                    <a:lnTo>
                      <a:pt x="12" y="13"/>
                    </a:lnTo>
                    <a:lnTo>
                      <a:pt x="12" y="0"/>
                    </a:lnTo>
                    <a:lnTo>
                      <a:pt x="29" y="0"/>
                    </a:lnTo>
                    <a:close/>
                    <a:moveTo>
                      <a:pt x="28" y="27"/>
                    </a:moveTo>
                    <a:lnTo>
                      <a:pt x="28" y="41"/>
                    </a:lnTo>
                    <a:lnTo>
                      <a:pt x="11" y="41"/>
                    </a:lnTo>
                    <a:lnTo>
                      <a:pt x="11" y="27"/>
                    </a:lnTo>
                    <a:lnTo>
                      <a:pt x="28" y="27"/>
                    </a:lnTo>
                    <a:close/>
                    <a:moveTo>
                      <a:pt x="28" y="54"/>
                    </a:moveTo>
                    <a:lnTo>
                      <a:pt x="27" y="68"/>
                    </a:lnTo>
                    <a:lnTo>
                      <a:pt x="10" y="68"/>
                    </a:lnTo>
                    <a:lnTo>
                      <a:pt x="10" y="54"/>
                    </a:lnTo>
                    <a:lnTo>
                      <a:pt x="28" y="54"/>
                    </a:lnTo>
                    <a:close/>
                    <a:moveTo>
                      <a:pt x="27" y="82"/>
                    </a:moveTo>
                    <a:lnTo>
                      <a:pt x="27" y="95"/>
                    </a:lnTo>
                    <a:lnTo>
                      <a:pt x="9" y="95"/>
                    </a:lnTo>
                    <a:lnTo>
                      <a:pt x="10" y="81"/>
                    </a:lnTo>
                    <a:lnTo>
                      <a:pt x="27" y="82"/>
                    </a:lnTo>
                    <a:close/>
                    <a:moveTo>
                      <a:pt x="26" y="109"/>
                    </a:moveTo>
                    <a:lnTo>
                      <a:pt x="26" y="122"/>
                    </a:lnTo>
                    <a:lnTo>
                      <a:pt x="9" y="122"/>
                    </a:lnTo>
                    <a:lnTo>
                      <a:pt x="9" y="108"/>
                    </a:lnTo>
                    <a:lnTo>
                      <a:pt x="26" y="109"/>
                    </a:lnTo>
                    <a:close/>
                    <a:moveTo>
                      <a:pt x="26" y="136"/>
                    </a:moveTo>
                    <a:lnTo>
                      <a:pt x="25" y="149"/>
                    </a:lnTo>
                    <a:lnTo>
                      <a:pt x="8" y="149"/>
                    </a:lnTo>
                    <a:lnTo>
                      <a:pt x="9" y="136"/>
                    </a:lnTo>
                    <a:lnTo>
                      <a:pt x="26" y="136"/>
                    </a:lnTo>
                    <a:close/>
                    <a:moveTo>
                      <a:pt x="25" y="163"/>
                    </a:moveTo>
                    <a:lnTo>
                      <a:pt x="25" y="177"/>
                    </a:lnTo>
                    <a:lnTo>
                      <a:pt x="8" y="176"/>
                    </a:lnTo>
                    <a:lnTo>
                      <a:pt x="8" y="163"/>
                    </a:lnTo>
                    <a:lnTo>
                      <a:pt x="25" y="163"/>
                    </a:lnTo>
                    <a:close/>
                    <a:moveTo>
                      <a:pt x="24" y="190"/>
                    </a:moveTo>
                    <a:lnTo>
                      <a:pt x="24" y="204"/>
                    </a:lnTo>
                    <a:lnTo>
                      <a:pt x="7" y="203"/>
                    </a:lnTo>
                    <a:lnTo>
                      <a:pt x="7" y="190"/>
                    </a:lnTo>
                    <a:lnTo>
                      <a:pt x="24" y="190"/>
                    </a:lnTo>
                    <a:close/>
                    <a:moveTo>
                      <a:pt x="24" y="217"/>
                    </a:moveTo>
                    <a:lnTo>
                      <a:pt x="23" y="231"/>
                    </a:lnTo>
                    <a:lnTo>
                      <a:pt x="6" y="231"/>
                    </a:lnTo>
                    <a:lnTo>
                      <a:pt x="6" y="217"/>
                    </a:lnTo>
                    <a:lnTo>
                      <a:pt x="24" y="217"/>
                    </a:lnTo>
                    <a:close/>
                    <a:moveTo>
                      <a:pt x="23" y="244"/>
                    </a:moveTo>
                    <a:lnTo>
                      <a:pt x="23" y="258"/>
                    </a:lnTo>
                    <a:lnTo>
                      <a:pt x="6" y="258"/>
                    </a:lnTo>
                    <a:lnTo>
                      <a:pt x="6" y="244"/>
                    </a:lnTo>
                    <a:lnTo>
                      <a:pt x="23" y="244"/>
                    </a:lnTo>
                    <a:close/>
                    <a:moveTo>
                      <a:pt x="22" y="272"/>
                    </a:moveTo>
                    <a:lnTo>
                      <a:pt x="22" y="285"/>
                    </a:lnTo>
                    <a:lnTo>
                      <a:pt x="5" y="285"/>
                    </a:lnTo>
                    <a:lnTo>
                      <a:pt x="5" y="271"/>
                    </a:lnTo>
                    <a:lnTo>
                      <a:pt x="22" y="272"/>
                    </a:lnTo>
                    <a:close/>
                    <a:moveTo>
                      <a:pt x="22" y="299"/>
                    </a:moveTo>
                    <a:lnTo>
                      <a:pt x="21" y="312"/>
                    </a:lnTo>
                    <a:lnTo>
                      <a:pt x="4" y="312"/>
                    </a:lnTo>
                    <a:lnTo>
                      <a:pt x="5" y="298"/>
                    </a:lnTo>
                    <a:lnTo>
                      <a:pt x="22" y="299"/>
                    </a:lnTo>
                    <a:close/>
                    <a:moveTo>
                      <a:pt x="21" y="326"/>
                    </a:moveTo>
                    <a:lnTo>
                      <a:pt x="21" y="339"/>
                    </a:lnTo>
                    <a:lnTo>
                      <a:pt x="4" y="339"/>
                    </a:lnTo>
                    <a:lnTo>
                      <a:pt x="4" y="326"/>
                    </a:lnTo>
                    <a:lnTo>
                      <a:pt x="21" y="326"/>
                    </a:lnTo>
                    <a:close/>
                    <a:moveTo>
                      <a:pt x="20" y="353"/>
                    </a:moveTo>
                    <a:lnTo>
                      <a:pt x="20" y="367"/>
                    </a:lnTo>
                    <a:lnTo>
                      <a:pt x="3" y="366"/>
                    </a:lnTo>
                    <a:lnTo>
                      <a:pt x="3" y="353"/>
                    </a:lnTo>
                    <a:lnTo>
                      <a:pt x="20" y="353"/>
                    </a:lnTo>
                    <a:close/>
                    <a:moveTo>
                      <a:pt x="20" y="380"/>
                    </a:moveTo>
                    <a:lnTo>
                      <a:pt x="19" y="394"/>
                    </a:lnTo>
                    <a:lnTo>
                      <a:pt x="2" y="394"/>
                    </a:lnTo>
                    <a:lnTo>
                      <a:pt x="3" y="380"/>
                    </a:lnTo>
                    <a:lnTo>
                      <a:pt x="20" y="380"/>
                    </a:lnTo>
                    <a:close/>
                    <a:moveTo>
                      <a:pt x="19" y="407"/>
                    </a:moveTo>
                    <a:lnTo>
                      <a:pt x="19" y="421"/>
                    </a:lnTo>
                    <a:lnTo>
                      <a:pt x="2" y="421"/>
                    </a:lnTo>
                    <a:lnTo>
                      <a:pt x="2" y="407"/>
                    </a:lnTo>
                    <a:lnTo>
                      <a:pt x="19" y="407"/>
                    </a:lnTo>
                    <a:close/>
                    <a:moveTo>
                      <a:pt x="18" y="434"/>
                    </a:moveTo>
                    <a:lnTo>
                      <a:pt x="18" y="448"/>
                    </a:lnTo>
                    <a:lnTo>
                      <a:pt x="1" y="448"/>
                    </a:lnTo>
                    <a:lnTo>
                      <a:pt x="1" y="434"/>
                    </a:lnTo>
                    <a:lnTo>
                      <a:pt x="18" y="434"/>
                    </a:lnTo>
                    <a:close/>
                    <a:moveTo>
                      <a:pt x="18" y="462"/>
                    </a:moveTo>
                    <a:lnTo>
                      <a:pt x="17" y="472"/>
                    </a:lnTo>
                    <a:lnTo>
                      <a:pt x="0" y="472"/>
                    </a:lnTo>
                    <a:lnTo>
                      <a:pt x="1" y="461"/>
                    </a:lnTo>
                    <a:lnTo>
                      <a:pt x="18" y="46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53" name="Freeform 26"/>
              <p:cNvSpPr>
                <a:spLocks/>
              </p:cNvSpPr>
              <p:nvPr/>
            </p:nvSpPr>
            <p:spPr bwMode="auto">
              <a:xfrm>
                <a:off x="3630" y="1449"/>
                <a:ext cx="17" cy="14"/>
              </a:xfrm>
              <a:custGeom>
                <a:avLst/>
                <a:gdLst>
                  <a:gd name="T0" fmla="*/ 17 w 17"/>
                  <a:gd name="T1" fmla="*/ 0 h 14"/>
                  <a:gd name="T2" fmla="*/ 17 w 17"/>
                  <a:gd name="T3" fmla="*/ 14 h 14"/>
                  <a:gd name="T4" fmla="*/ 0 w 17"/>
                  <a:gd name="T5" fmla="*/ 13 h 14"/>
                  <a:gd name="T6" fmla="*/ 0 w 17"/>
                  <a:gd name="T7" fmla="*/ 0 h 14"/>
                  <a:gd name="T8" fmla="*/ 17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0"/>
                    </a:moveTo>
                    <a:lnTo>
                      <a:pt x="17" y="14"/>
                    </a:lnTo>
                    <a:lnTo>
                      <a:pt x="0" y="13"/>
                    </a:lnTo>
                    <a:lnTo>
                      <a:pt x="0" y="0"/>
                    </a:lnTo>
                    <a:lnTo>
                      <a:pt x="17"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54" name="Rectangle 27"/>
              <p:cNvSpPr>
                <a:spLocks noChangeArrowheads="1"/>
              </p:cNvSpPr>
              <p:nvPr/>
            </p:nvSpPr>
            <p:spPr bwMode="auto">
              <a:xfrm>
                <a:off x="3629" y="147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55" name="Freeform 28"/>
              <p:cNvSpPr>
                <a:spLocks/>
              </p:cNvSpPr>
              <p:nvPr/>
            </p:nvSpPr>
            <p:spPr bwMode="auto">
              <a:xfrm>
                <a:off x="3628" y="1503"/>
                <a:ext cx="18" cy="14"/>
              </a:xfrm>
              <a:custGeom>
                <a:avLst/>
                <a:gdLst>
                  <a:gd name="T0" fmla="*/ 18 w 18"/>
                  <a:gd name="T1" fmla="*/ 0 h 14"/>
                  <a:gd name="T2" fmla="*/ 17 w 18"/>
                  <a:gd name="T3" fmla="*/ 14 h 14"/>
                  <a:gd name="T4" fmla="*/ 0 w 18"/>
                  <a:gd name="T5" fmla="*/ 14 h 14"/>
                  <a:gd name="T6" fmla="*/ 0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0"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56" name="Freeform 29"/>
              <p:cNvSpPr>
                <a:spLocks/>
              </p:cNvSpPr>
              <p:nvPr/>
            </p:nvSpPr>
            <p:spPr bwMode="auto">
              <a:xfrm>
                <a:off x="3627" y="1530"/>
                <a:ext cx="18" cy="14"/>
              </a:xfrm>
              <a:custGeom>
                <a:avLst/>
                <a:gdLst>
                  <a:gd name="T0" fmla="*/ 18 w 18"/>
                  <a:gd name="T1" fmla="*/ 1 h 14"/>
                  <a:gd name="T2" fmla="*/ 18 w 18"/>
                  <a:gd name="T3" fmla="*/ 14 h 14"/>
                  <a:gd name="T4" fmla="*/ 0 w 18"/>
                  <a:gd name="T5" fmla="*/ 14 h 14"/>
                  <a:gd name="T6" fmla="*/ 1 w 18"/>
                  <a:gd name="T7" fmla="*/ 0 h 14"/>
                  <a:gd name="T8" fmla="*/ 18 w 18"/>
                  <a:gd name="T9" fmla="*/ 1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1"/>
                    </a:moveTo>
                    <a:lnTo>
                      <a:pt x="18" y="14"/>
                    </a:lnTo>
                    <a:lnTo>
                      <a:pt x="0" y="14"/>
                    </a:lnTo>
                    <a:lnTo>
                      <a:pt x="1" y="0"/>
                    </a:lnTo>
                    <a:lnTo>
                      <a:pt x="18"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57" name="Freeform 30"/>
              <p:cNvSpPr>
                <a:spLocks/>
              </p:cNvSpPr>
              <p:nvPr/>
            </p:nvSpPr>
            <p:spPr bwMode="auto">
              <a:xfrm>
                <a:off x="3627" y="1557"/>
                <a:ext cx="17" cy="14"/>
              </a:xfrm>
              <a:custGeom>
                <a:avLst/>
                <a:gdLst>
                  <a:gd name="T0" fmla="*/ 17 w 17"/>
                  <a:gd name="T1" fmla="*/ 1 h 14"/>
                  <a:gd name="T2" fmla="*/ 17 w 17"/>
                  <a:gd name="T3" fmla="*/ 14 h 14"/>
                  <a:gd name="T4" fmla="*/ 0 w 17"/>
                  <a:gd name="T5" fmla="*/ 14 h 14"/>
                  <a:gd name="T6" fmla="*/ 0 w 17"/>
                  <a:gd name="T7" fmla="*/ 0 h 14"/>
                  <a:gd name="T8" fmla="*/ 17 w 17"/>
                  <a:gd name="T9" fmla="*/ 1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
                    </a:moveTo>
                    <a:lnTo>
                      <a:pt x="17" y="14"/>
                    </a:lnTo>
                    <a:lnTo>
                      <a:pt x="0" y="14"/>
                    </a:lnTo>
                    <a:lnTo>
                      <a:pt x="0" y="0"/>
                    </a:lnTo>
                    <a:lnTo>
                      <a:pt x="17"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58" name="Freeform 31"/>
              <p:cNvSpPr>
                <a:spLocks/>
              </p:cNvSpPr>
              <p:nvPr/>
            </p:nvSpPr>
            <p:spPr bwMode="auto">
              <a:xfrm>
                <a:off x="3626" y="1585"/>
                <a:ext cx="18" cy="13"/>
              </a:xfrm>
              <a:custGeom>
                <a:avLst/>
                <a:gdLst>
                  <a:gd name="T0" fmla="*/ 18 w 18"/>
                  <a:gd name="T1" fmla="*/ 0 h 13"/>
                  <a:gd name="T2" fmla="*/ 17 w 18"/>
                  <a:gd name="T3" fmla="*/ 13 h 13"/>
                  <a:gd name="T4" fmla="*/ 0 w 18"/>
                  <a:gd name="T5" fmla="*/ 13 h 13"/>
                  <a:gd name="T6" fmla="*/ 1 w 18"/>
                  <a:gd name="T7" fmla="*/ 0 h 13"/>
                  <a:gd name="T8" fmla="*/ 18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18" y="0"/>
                    </a:moveTo>
                    <a:lnTo>
                      <a:pt x="17" y="13"/>
                    </a:lnTo>
                    <a:lnTo>
                      <a:pt x="0" y="13"/>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59" name="Freeform 32"/>
              <p:cNvSpPr>
                <a:spLocks/>
              </p:cNvSpPr>
              <p:nvPr/>
            </p:nvSpPr>
            <p:spPr bwMode="auto">
              <a:xfrm>
                <a:off x="3626" y="1612"/>
                <a:ext cx="17" cy="14"/>
              </a:xfrm>
              <a:custGeom>
                <a:avLst/>
                <a:gdLst>
                  <a:gd name="T0" fmla="*/ 17 w 17"/>
                  <a:gd name="T1" fmla="*/ 0 h 14"/>
                  <a:gd name="T2" fmla="*/ 17 w 17"/>
                  <a:gd name="T3" fmla="*/ 14 h 14"/>
                  <a:gd name="T4" fmla="*/ 0 w 17"/>
                  <a:gd name="T5" fmla="*/ 13 h 14"/>
                  <a:gd name="T6" fmla="*/ 0 w 17"/>
                  <a:gd name="T7" fmla="*/ 0 h 14"/>
                  <a:gd name="T8" fmla="*/ 17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0"/>
                    </a:moveTo>
                    <a:lnTo>
                      <a:pt x="17" y="14"/>
                    </a:lnTo>
                    <a:lnTo>
                      <a:pt x="0" y="13"/>
                    </a:lnTo>
                    <a:lnTo>
                      <a:pt x="0" y="0"/>
                    </a:lnTo>
                    <a:lnTo>
                      <a:pt x="17"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60" name="Freeform 33"/>
              <p:cNvSpPr>
                <a:spLocks/>
              </p:cNvSpPr>
              <p:nvPr/>
            </p:nvSpPr>
            <p:spPr bwMode="auto">
              <a:xfrm>
                <a:off x="3625" y="1639"/>
                <a:ext cx="17" cy="14"/>
              </a:xfrm>
              <a:custGeom>
                <a:avLst/>
                <a:gdLst>
                  <a:gd name="T0" fmla="*/ 17 w 17"/>
                  <a:gd name="T1" fmla="*/ 0 h 14"/>
                  <a:gd name="T2" fmla="*/ 17 w 17"/>
                  <a:gd name="T3" fmla="*/ 14 h 14"/>
                  <a:gd name="T4" fmla="*/ 0 w 17"/>
                  <a:gd name="T5" fmla="*/ 13 h 14"/>
                  <a:gd name="T6" fmla="*/ 0 w 17"/>
                  <a:gd name="T7" fmla="*/ 0 h 14"/>
                  <a:gd name="T8" fmla="*/ 17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0"/>
                    </a:moveTo>
                    <a:lnTo>
                      <a:pt x="17" y="14"/>
                    </a:lnTo>
                    <a:lnTo>
                      <a:pt x="0" y="13"/>
                    </a:lnTo>
                    <a:lnTo>
                      <a:pt x="0" y="0"/>
                    </a:lnTo>
                    <a:lnTo>
                      <a:pt x="17"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61" name="Freeform 34"/>
              <p:cNvSpPr>
                <a:spLocks/>
              </p:cNvSpPr>
              <p:nvPr/>
            </p:nvSpPr>
            <p:spPr bwMode="auto">
              <a:xfrm>
                <a:off x="3624" y="1666"/>
                <a:ext cx="18" cy="14"/>
              </a:xfrm>
              <a:custGeom>
                <a:avLst/>
                <a:gdLst>
                  <a:gd name="T0" fmla="*/ 18 w 18"/>
                  <a:gd name="T1" fmla="*/ 0 h 14"/>
                  <a:gd name="T2" fmla="*/ 17 w 18"/>
                  <a:gd name="T3" fmla="*/ 14 h 14"/>
                  <a:gd name="T4" fmla="*/ 0 w 18"/>
                  <a:gd name="T5" fmla="*/ 14 h 14"/>
                  <a:gd name="T6" fmla="*/ 0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0"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62" name="Rectangle 35"/>
              <p:cNvSpPr>
                <a:spLocks noChangeArrowheads="1"/>
              </p:cNvSpPr>
              <p:nvPr/>
            </p:nvSpPr>
            <p:spPr bwMode="auto">
              <a:xfrm>
                <a:off x="3624" y="169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63" name="Freeform 36"/>
              <p:cNvSpPr>
                <a:spLocks/>
              </p:cNvSpPr>
              <p:nvPr/>
            </p:nvSpPr>
            <p:spPr bwMode="auto">
              <a:xfrm>
                <a:off x="3623" y="1720"/>
                <a:ext cx="17" cy="14"/>
              </a:xfrm>
              <a:custGeom>
                <a:avLst/>
                <a:gdLst>
                  <a:gd name="T0" fmla="*/ 17 w 17"/>
                  <a:gd name="T1" fmla="*/ 1 h 14"/>
                  <a:gd name="T2" fmla="*/ 17 w 17"/>
                  <a:gd name="T3" fmla="*/ 14 h 14"/>
                  <a:gd name="T4" fmla="*/ 0 w 17"/>
                  <a:gd name="T5" fmla="*/ 14 h 14"/>
                  <a:gd name="T6" fmla="*/ 0 w 17"/>
                  <a:gd name="T7" fmla="*/ 0 h 14"/>
                  <a:gd name="T8" fmla="*/ 17 w 17"/>
                  <a:gd name="T9" fmla="*/ 1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
                    </a:moveTo>
                    <a:lnTo>
                      <a:pt x="17" y="14"/>
                    </a:lnTo>
                    <a:lnTo>
                      <a:pt x="0" y="14"/>
                    </a:lnTo>
                    <a:lnTo>
                      <a:pt x="0" y="0"/>
                    </a:lnTo>
                    <a:lnTo>
                      <a:pt x="17"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64" name="Freeform 37"/>
              <p:cNvSpPr>
                <a:spLocks/>
              </p:cNvSpPr>
              <p:nvPr/>
            </p:nvSpPr>
            <p:spPr bwMode="auto">
              <a:xfrm>
                <a:off x="3622" y="1747"/>
                <a:ext cx="18" cy="14"/>
              </a:xfrm>
              <a:custGeom>
                <a:avLst/>
                <a:gdLst>
                  <a:gd name="T0" fmla="*/ 18 w 18"/>
                  <a:gd name="T1" fmla="*/ 1 h 14"/>
                  <a:gd name="T2" fmla="*/ 17 w 18"/>
                  <a:gd name="T3" fmla="*/ 14 h 14"/>
                  <a:gd name="T4" fmla="*/ 0 w 18"/>
                  <a:gd name="T5" fmla="*/ 14 h 14"/>
                  <a:gd name="T6" fmla="*/ 1 w 18"/>
                  <a:gd name="T7" fmla="*/ 0 h 14"/>
                  <a:gd name="T8" fmla="*/ 18 w 18"/>
                  <a:gd name="T9" fmla="*/ 1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1"/>
                    </a:moveTo>
                    <a:lnTo>
                      <a:pt x="17" y="14"/>
                    </a:lnTo>
                    <a:lnTo>
                      <a:pt x="0" y="14"/>
                    </a:lnTo>
                    <a:lnTo>
                      <a:pt x="1" y="0"/>
                    </a:lnTo>
                    <a:lnTo>
                      <a:pt x="18"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65" name="Rectangle 38"/>
              <p:cNvSpPr>
                <a:spLocks noChangeArrowheads="1"/>
              </p:cNvSpPr>
              <p:nvPr/>
            </p:nvSpPr>
            <p:spPr bwMode="auto">
              <a:xfrm>
                <a:off x="3622" y="177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66" name="Freeform 39"/>
              <p:cNvSpPr>
                <a:spLocks/>
              </p:cNvSpPr>
              <p:nvPr/>
            </p:nvSpPr>
            <p:spPr bwMode="auto">
              <a:xfrm>
                <a:off x="3621" y="1802"/>
                <a:ext cx="17" cy="14"/>
              </a:xfrm>
              <a:custGeom>
                <a:avLst/>
                <a:gdLst>
                  <a:gd name="T0" fmla="*/ 17 w 17"/>
                  <a:gd name="T1" fmla="*/ 0 h 14"/>
                  <a:gd name="T2" fmla="*/ 17 w 17"/>
                  <a:gd name="T3" fmla="*/ 14 h 14"/>
                  <a:gd name="T4" fmla="*/ 0 w 17"/>
                  <a:gd name="T5" fmla="*/ 13 h 14"/>
                  <a:gd name="T6" fmla="*/ 0 w 17"/>
                  <a:gd name="T7" fmla="*/ 0 h 14"/>
                  <a:gd name="T8" fmla="*/ 17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0"/>
                    </a:moveTo>
                    <a:lnTo>
                      <a:pt x="17" y="14"/>
                    </a:lnTo>
                    <a:lnTo>
                      <a:pt x="0" y="13"/>
                    </a:lnTo>
                    <a:lnTo>
                      <a:pt x="0" y="0"/>
                    </a:lnTo>
                    <a:lnTo>
                      <a:pt x="17"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67" name="Freeform 40"/>
              <p:cNvSpPr>
                <a:spLocks/>
              </p:cNvSpPr>
              <p:nvPr/>
            </p:nvSpPr>
            <p:spPr bwMode="auto">
              <a:xfrm>
                <a:off x="3620" y="1829"/>
                <a:ext cx="18" cy="14"/>
              </a:xfrm>
              <a:custGeom>
                <a:avLst/>
                <a:gdLst>
                  <a:gd name="T0" fmla="*/ 18 w 18"/>
                  <a:gd name="T1" fmla="*/ 0 h 14"/>
                  <a:gd name="T2" fmla="*/ 17 w 18"/>
                  <a:gd name="T3" fmla="*/ 14 h 14"/>
                  <a:gd name="T4" fmla="*/ 0 w 18"/>
                  <a:gd name="T5" fmla="*/ 14 h 14"/>
                  <a:gd name="T6" fmla="*/ 1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68" name="Rectangle 41"/>
              <p:cNvSpPr>
                <a:spLocks noChangeArrowheads="1"/>
              </p:cNvSpPr>
              <p:nvPr/>
            </p:nvSpPr>
            <p:spPr bwMode="auto">
              <a:xfrm>
                <a:off x="3620" y="185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69" name="Rectangle 42"/>
              <p:cNvSpPr>
                <a:spLocks noChangeArrowheads="1"/>
              </p:cNvSpPr>
              <p:nvPr/>
            </p:nvSpPr>
            <p:spPr bwMode="auto">
              <a:xfrm>
                <a:off x="3619" y="188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70" name="Freeform 43"/>
              <p:cNvSpPr>
                <a:spLocks/>
              </p:cNvSpPr>
              <p:nvPr/>
            </p:nvSpPr>
            <p:spPr bwMode="auto">
              <a:xfrm>
                <a:off x="3618" y="1910"/>
                <a:ext cx="18" cy="11"/>
              </a:xfrm>
              <a:custGeom>
                <a:avLst/>
                <a:gdLst>
                  <a:gd name="T0" fmla="*/ 18 w 18"/>
                  <a:gd name="T1" fmla="*/ 1 h 11"/>
                  <a:gd name="T2" fmla="*/ 17 w 18"/>
                  <a:gd name="T3" fmla="*/ 11 h 11"/>
                  <a:gd name="T4" fmla="*/ 0 w 18"/>
                  <a:gd name="T5" fmla="*/ 11 h 11"/>
                  <a:gd name="T6" fmla="*/ 1 w 18"/>
                  <a:gd name="T7" fmla="*/ 0 h 11"/>
                  <a:gd name="T8" fmla="*/ 18 w 18"/>
                  <a:gd name="T9" fmla="*/ 1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8" y="1"/>
                    </a:moveTo>
                    <a:lnTo>
                      <a:pt x="17" y="11"/>
                    </a:lnTo>
                    <a:lnTo>
                      <a:pt x="0" y="11"/>
                    </a:lnTo>
                    <a:lnTo>
                      <a:pt x="1" y="0"/>
                    </a:lnTo>
                    <a:lnTo>
                      <a:pt x="18"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grpSp>
        <p:grpSp>
          <p:nvGrpSpPr>
            <p:cNvPr id="34825" name="Group 64"/>
            <p:cNvGrpSpPr>
              <a:grpSpLocks/>
            </p:cNvGrpSpPr>
            <p:nvPr/>
          </p:nvGrpSpPr>
          <p:grpSpPr bwMode="auto">
            <a:xfrm>
              <a:off x="4980" y="1449"/>
              <a:ext cx="23" cy="463"/>
              <a:chOff x="4980" y="1449"/>
              <a:chExt cx="23" cy="463"/>
            </a:xfrm>
          </p:grpSpPr>
          <p:sp>
            <p:nvSpPr>
              <p:cNvPr id="35233" name="Freeform 45"/>
              <p:cNvSpPr>
                <a:spLocks noEditPoints="1"/>
              </p:cNvSpPr>
              <p:nvPr/>
            </p:nvSpPr>
            <p:spPr bwMode="auto">
              <a:xfrm>
                <a:off x="4980" y="1449"/>
                <a:ext cx="23" cy="463"/>
              </a:xfrm>
              <a:custGeom>
                <a:avLst/>
                <a:gdLst>
                  <a:gd name="T0" fmla="*/ 22 w 23"/>
                  <a:gd name="T1" fmla="*/ 14 h 463"/>
                  <a:gd name="T2" fmla="*/ 6 w 23"/>
                  <a:gd name="T3" fmla="*/ 0 h 463"/>
                  <a:gd name="T4" fmla="*/ 22 w 23"/>
                  <a:gd name="T5" fmla="*/ 27 h 463"/>
                  <a:gd name="T6" fmla="*/ 5 w 23"/>
                  <a:gd name="T7" fmla="*/ 41 h 463"/>
                  <a:gd name="T8" fmla="*/ 22 w 23"/>
                  <a:gd name="T9" fmla="*/ 27 h 463"/>
                  <a:gd name="T10" fmla="*/ 22 w 23"/>
                  <a:gd name="T11" fmla="*/ 68 h 463"/>
                  <a:gd name="T12" fmla="*/ 5 w 23"/>
                  <a:gd name="T13" fmla="*/ 54 h 463"/>
                  <a:gd name="T14" fmla="*/ 22 w 23"/>
                  <a:gd name="T15" fmla="*/ 82 h 463"/>
                  <a:gd name="T16" fmla="*/ 4 w 23"/>
                  <a:gd name="T17" fmla="*/ 95 h 463"/>
                  <a:gd name="T18" fmla="*/ 22 w 23"/>
                  <a:gd name="T19" fmla="*/ 82 h 463"/>
                  <a:gd name="T20" fmla="*/ 21 w 23"/>
                  <a:gd name="T21" fmla="*/ 122 h 463"/>
                  <a:gd name="T22" fmla="*/ 4 w 23"/>
                  <a:gd name="T23" fmla="*/ 109 h 463"/>
                  <a:gd name="T24" fmla="*/ 21 w 23"/>
                  <a:gd name="T25" fmla="*/ 136 h 463"/>
                  <a:gd name="T26" fmla="*/ 4 w 23"/>
                  <a:gd name="T27" fmla="*/ 149 h 463"/>
                  <a:gd name="T28" fmla="*/ 21 w 23"/>
                  <a:gd name="T29" fmla="*/ 136 h 463"/>
                  <a:gd name="T30" fmla="*/ 21 w 23"/>
                  <a:gd name="T31" fmla="*/ 177 h 463"/>
                  <a:gd name="T32" fmla="*/ 3 w 23"/>
                  <a:gd name="T33" fmla="*/ 163 h 463"/>
                  <a:gd name="T34" fmla="*/ 20 w 23"/>
                  <a:gd name="T35" fmla="*/ 190 h 463"/>
                  <a:gd name="T36" fmla="*/ 3 w 23"/>
                  <a:gd name="T37" fmla="*/ 204 h 463"/>
                  <a:gd name="T38" fmla="*/ 20 w 23"/>
                  <a:gd name="T39" fmla="*/ 190 h 463"/>
                  <a:gd name="T40" fmla="*/ 20 w 23"/>
                  <a:gd name="T41" fmla="*/ 231 h 463"/>
                  <a:gd name="T42" fmla="*/ 3 w 23"/>
                  <a:gd name="T43" fmla="*/ 217 h 463"/>
                  <a:gd name="T44" fmla="*/ 20 w 23"/>
                  <a:gd name="T45" fmla="*/ 244 h 463"/>
                  <a:gd name="T46" fmla="*/ 2 w 23"/>
                  <a:gd name="T47" fmla="*/ 258 h 463"/>
                  <a:gd name="T48" fmla="*/ 20 w 23"/>
                  <a:gd name="T49" fmla="*/ 244 h 463"/>
                  <a:gd name="T50" fmla="*/ 19 w 23"/>
                  <a:gd name="T51" fmla="*/ 285 h 463"/>
                  <a:gd name="T52" fmla="*/ 2 w 23"/>
                  <a:gd name="T53" fmla="*/ 272 h 463"/>
                  <a:gd name="T54" fmla="*/ 19 w 23"/>
                  <a:gd name="T55" fmla="*/ 299 h 463"/>
                  <a:gd name="T56" fmla="*/ 2 w 23"/>
                  <a:gd name="T57" fmla="*/ 312 h 463"/>
                  <a:gd name="T58" fmla="*/ 19 w 23"/>
                  <a:gd name="T59" fmla="*/ 299 h 463"/>
                  <a:gd name="T60" fmla="*/ 19 w 23"/>
                  <a:gd name="T61" fmla="*/ 339 h 463"/>
                  <a:gd name="T62" fmla="*/ 2 w 23"/>
                  <a:gd name="T63" fmla="*/ 326 h 463"/>
                  <a:gd name="T64" fmla="*/ 18 w 23"/>
                  <a:gd name="T65" fmla="*/ 353 h 463"/>
                  <a:gd name="T66" fmla="*/ 1 w 23"/>
                  <a:gd name="T67" fmla="*/ 367 h 463"/>
                  <a:gd name="T68" fmla="*/ 18 w 23"/>
                  <a:gd name="T69" fmla="*/ 353 h 463"/>
                  <a:gd name="T70" fmla="*/ 18 w 23"/>
                  <a:gd name="T71" fmla="*/ 394 h 463"/>
                  <a:gd name="T72" fmla="*/ 1 w 23"/>
                  <a:gd name="T73" fmla="*/ 380 h 463"/>
                  <a:gd name="T74" fmla="*/ 18 w 23"/>
                  <a:gd name="T75" fmla="*/ 407 h 463"/>
                  <a:gd name="T76" fmla="*/ 0 w 23"/>
                  <a:gd name="T77" fmla="*/ 421 h 463"/>
                  <a:gd name="T78" fmla="*/ 18 w 23"/>
                  <a:gd name="T79" fmla="*/ 407 h 463"/>
                  <a:gd name="T80" fmla="*/ 17 w 23"/>
                  <a:gd name="T81" fmla="*/ 448 h 463"/>
                  <a:gd name="T82" fmla="*/ 0 w 23"/>
                  <a:gd name="T83" fmla="*/ 434 h 463"/>
                  <a:gd name="T84" fmla="*/ 17 w 23"/>
                  <a:gd name="T85" fmla="*/ 462 h 463"/>
                  <a:gd name="T86" fmla="*/ 0 w 23"/>
                  <a:gd name="T87" fmla="*/ 463 h 463"/>
                  <a:gd name="T88" fmla="*/ 17 w 23"/>
                  <a:gd name="T89" fmla="*/ 462 h 4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463"/>
                  <a:gd name="T137" fmla="*/ 23 w 23"/>
                  <a:gd name="T138" fmla="*/ 463 h 4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463">
                    <a:moveTo>
                      <a:pt x="23" y="0"/>
                    </a:moveTo>
                    <a:lnTo>
                      <a:pt x="22" y="14"/>
                    </a:lnTo>
                    <a:lnTo>
                      <a:pt x="5" y="14"/>
                    </a:lnTo>
                    <a:lnTo>
                      <a:pt x="6" y="0"/>
                    </a:lnTo>
                    <a:lnTo>
                      <a:pt x="23" y="0"/>
                    </a:lnTo>
                    <a:close/>
                    <a:moveTo>
                      <a:pt x="22" y="27"/>
                    </a:moveTo>
                    <a:lnTo>
                      <a:pt x="22" y="41"/>
                    </a:lnTo>
                    <a:lnTo>
                      <a:pt x="5" y="41"/>
                    </a:lnTo>
                    <a:lnTo>
                      <a:pt x="5" y="27"/>
                    </a:lnTo>
                    <a:lnTo>
                      <a:pt x="22" y="27"/>
                    </a:lnTo>
                    <a:close/>
                    <a:moveTo>
                      <a:pt x="22" y="54"/>
                    </a:moveTo>
                    <a:lnTo>
                      <a:pt x="22" y="68"/>
                    </a:lnTo>
                    <a:lnTo>
                      <a:pt x="5" y="68"/>
                    </a:lnTo>
                    <a:lnTo>
                      <a:pt x="5" y="54"/>
                    </a:lnTo>
                    <a:lnTo>
                      <a:pt x="22" y="54"/>
                    </a:lnTo>
                    <a:close/>
                    <a:moveTo>
                      <a:pt x="22" y="82"/>
                    </a:moveTo>
                    <a:lnTo>
                      <a:pt x="22" y="95"/>
                    </a:lnTo>
                    <a:lnTo>
                      <a:pt x="4" y="95"/>
                    </a:lnTo>
                    <a:lnTo>
                      <a:pt x="5" y="82"/>
                    </a:lnTo>
                    <a:lnTo>
                      <a:pt x="22" y="82"/>
                    </a:lnTo>
                    <a:close/>
                    <a:moveTo>
                      <a:pt x="21" y="109"/>
                    </a:moveTo>
                    <a:lnTo>
                      <a:pt x="21" y="122"/>
                    </a:lnTo>
                    <a:lnTo>
                      <a:pt x="4" y="122"/>
                    </a:lnTo>
                    <a:lnTo>
                      <a:pt x="4" y="109"/>
                    </a:lnTo>
                    <a:lnTo>
                      <a:pt x="21" y="109"/>
                    </a:lnTo>
                    <a:close/>
                    <a:moveTo>
                      <a:pt x="21" y="136"/>
                    </a:moveTo>
                    <a:lnTo>
                      <a:pt x="21" y="149"/>
                    </a:lnTo>
                    <a:lnTo>
                      <a:pt x="4" y="149"/>
                    </a:lnTo>
                    <a:lnTo>
                      <a:pt x="4" y="136"/>
                    </a:lnTo>
                    <a:lnTo>
                      <a:pt x="21" y="136"/>
                    </a:lnTo>
                    <a:close/>
                    <a:moveTo>
                      <a:pt x="21" y="163"/>
                    </a:moveTo>
                    <a:lnTo>
                      <a:pt x="21" y="177"/>
                    </a:lnTo>
                    <a:lnTo>
                      <a:pt x="3" y="177"/>
                    </a:lnTo>
                    <a:lnTo>
                      <a:pt x="3" y="163"/>
                    </a:lnTo>
                    <a:lnTo>
                      <a:pt x="21" y="163"/>
                    </a:lnTo>
                    <a:close/>
                    <a:moveTo>
                      <a:pt x="20" y="190"/>
                    </a:moveTo>
                    <a:lnTo>
                      <a:pt x="20" y="204"/>
                    </a:lnTo>
                    <a:lnTo>
                      <a:pt x="3" y="204"/>
                    </a:lnTo>
                    <a:lnTo>
                      <a:pt x="3" y="190"/>
                    </a:lnTo>
                    <a:lnTo>
                      <a:pt x="20" y="190"/>
                    </a:lnTo>
                    <a:close/>
                    <a:moveTo>
                      <a:pt x="20" y="217"/>
                    </a:moveTo>
                    <a:lnTo>
                      <a:pt x="20" y="231"/>
                    </a:lnTo>
                    <a:lnTo>
                      <a:pt x="3" y="231"/>
                    </a:lnTo>
                    <a:lnTo>
                      <a:pt x="3" y="217"/>
                    </a:lnTo>
                    <a:lnTo>
                      <a:pt x="20" y="217"/>
                    </a:lnTo>
                    <a:close/>
                    <a:moveTo>
                      <a:pt x="20" y="244"/>
                    </a:moveTo>
                    <a:lnTo>
                      <a:pt x="19" y="258"/>
                    </a:lnTo>
                    <a:lnTo>
                      <a:pt x="2" y="258"/>
                    </a:lnTo>
                    <a:lnTo>
                      <a:pt x="3" y="244"/>
                    </a:lnTo>
                    <a:lnTo>
                      <a:pt x="20" y="244"/>
                    </a:lnTo>
                    <a:close/>
                    <a:moveTo>
                      <a:pt x="19" y="272"/>
                    </a:moveTo>
                    <a:lnTo>
                      <a:pt x="19" y="285"/>
                    </a:lnTo>
                    <a:lnTo>
                      <a:pt x="2" y="285"/>
                    </a:lnTo>
                    <a:lnTo>
                      <a:pt x="2" y="272"/>
                    </a:lnTo>
                    <a:lnTo>
                      <a:pt x="19" y="272"/>
                    </a:lnTo>
                    <a:close/>
                    <a:moveTo>
                      <a:pt x="19" y="299"/>
                    </a:moveTo>
                    <a:lnTo>
                      <a:pt x="19" y="312"/>
                    </a:lnTo>
                    <a:lnTo>
                      <a:pt x="2" y="312"/>
                    </a:lnTo>
                    <a:lnTo>
                      <a:pt x="2" y="299"/>
                    </a:lnTo>
                    <a:lnTo>
                      <a:pt x="19" y="299"/>
                    </a:lnTo>
                    <a:close/>
                    <a:moveTo>
                      <a:pt x="19" y="326"/>
                    </a:moveTo>
                    <a:lnTo>
                      <a:pt x="19" y="339"/>
                    </a:lnTo>
                    <a:lnTo>
                      <a:pt x="1" y="339"/>
                    </a:lnTo>
                    <a:lnTo>
                      <a:pt x="2" y="326"/>
                    </a:lnTo>
                    <a:lnTo>
                      <a:pt x="19" y="326"/>
                    </a:lnTo>
                    <a:close/>
                    <a:moveTo>
                      <a:pt x="18" y="353"/>
                    </a:moveTo>
                    <a:lnTo>
                      <a:pt x="18" y="367"/>
                    </a:lnTo>
                    <a:lnTo>
                      <a:pt x="1" y="367"/>
                    </a:lnTo>
                    <a:lnTo>
                      <a:pt x="1" y="353"/>
                    </a:lnTo>
                    <a:lnTo>
                      <a:pt x="18" y="353"/>
                    </a:lnTo>
                    <a:close/>
                    <a:moveTo>
                      <a:pt x="18" y="380"/>
                    </a:moveTo>
                    <a:lnTo>
                      <a:pt x="18" y="394"/>
                    </a:lnTo>
                    <a:lnTo>
                      <a:pt x="1" y="394"/>
                    </a:lnTo>
                    <a:lnTo>
                      <a:pt x="1" y="380"/>
                    </a:lnTo>
                    <a:lnTo>
                      <a:pt x="18" y="380"/>
                    </a:lnTo>
                    <a:close/>
                    <a:moveTo>
                      <a:pt x="18" y="407"/>
                    </a:moveTo>
                    <a:lnTo>
                      <a:pt x="17" y="421"/>
                    </a:lnTo>
                    <a:lnTo>
                      <a:pt x="0" y="421"/>
                    </a:lnTo>
                    <a:lnTo>
                      <a:pt x="1" y="407"/>
                    </a:lnTo>
                    <a:lnTo>
                      <a:pt x="18" y="407"/>
                    </a:lnTo>
                    <a:close/>
                    <a:moveTo>
                      <a:pt x="17" y="434"/>
                    </a:moveTo>
                    <a:lnTo>
                      <a:pt x="17" y="448"/>
                    </a:lnTo>
                    <a:lnTo>
                      <a:pt x="0" y="448"/>
                    </a:lnTo>
                    <a:lnTo>
                      <a:pt x="0" y="434"/>
                    </a:lnTo>
                    <a:lnTo>
                      <a:pt x="17" y="434"/>
                    </a:lnTo>
                    <a:close/>
                    <a:moveTo>
                      <a:pt x="17" y="462"/>
                    </a:moveTo>
                    <a:lnTo>
                      <a:pt x="17" y="463"/>
                    </a:lnTo>
                    <a:lnTo>
                      <a:pt x="0" y="463"/>
                    </a:lnTo>
                    <a:lnTo>
                      <a:pt x="0" y="462"/>
                    </a:lnTo>
                    <a:lnTo>
                      <a:pt x="17" y="46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34" name="Freeform 46"/>
              <p:cNvSpPr>
                <a:spLocks/>
              </p:cNvSpPr>
              <p:nvPr/>
            </p:nvSpPr>
            <p:spPr bwMode="auto">
              <a:xfrm>
                <a:off x="4985" y="1449"/>
                <a:ext cx="18" cy="14"/>
              </a:xfrm>
              <a:custGeom>
                <a:avLst/>
                <a:gdLst>
                  <a:gd name="T0" fmla="*/ 18 w 18"/>
                  <a:gd name="T1" fmla="*/ 0 h 14"/>
                  <a:gd name="T2" fmla="*/ 17 w 18"/>
                  <a:gd name="T3" fmla="*/ 14 h 14"/>
                  <a:gd name="T4" fmla="*/ 0 w 18"/>
                  <a:gd name="T5" fmla="*/ 14 h 14"/>
                  <a:gd name="T6" fmla="*/ 1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35" name="Rectangle 47"/>
              <p:cNvSpPr>
                <a:spLocks noChangeArrowheads="1"/>
              </p:cNvSpPr>
              <p:nvPr/>
            </p:nvSpPr>
            <p:spPr bwMode="auto">
              <a:xfrm>
                <a:off x="4985" y="147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36" name="Rectangle 48"/>
              <p:cNvSpPr>
                <a:spLocks noChangeArrowheads="1"/>
              </p:cNvSpPr>
              <p:nvPr/>
            </p:nvSpPr>
            <p:spPr bwMode="auto">
              <a:xfrm>
                <a:off x="4985" y="150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37" name="Freeform 49"/>
              <p:cNvSpPr>
                <a:spLocks/>
              </p:cNvSpPr>
              <p:nvPr/>
            </p:nvSpPr>
            <p:spPr bwMode="auto">
              <a:xfrm>
                <a:off x="4984" y="1531"/>
                <a:ext cx="18" cy="13"/>
              </a:xfrm>
              <a:custGeom>
                <a:avLst/>
                <a:gdLst>
                  <a:gd name="T0" fmla="*/ 18 w 18"/>
                  <a:gd name="T1" fmla="*/ 0 h 13"/>
                  <a:gd name="T2" fmla="*/ 18 w 18"/>
                  <a:gd name="T3" fmla="*/ 13 h 13"/>
                  <a:gd name="T4" fmla="*/ 0 w 18"/>
                  <a:gd name="T5" fmla="*/ 13 h 13"/>
                  <a:gd name="T6" fmla="*/ 1 w 18"/>
                  <a:gd name="T7" fmla="*/ 0 h 13"/>
                  <a:gd name="T8" fmla="*/ 18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18" y="0"/>
                    </a:moveTo>
                    <a:lnTo>
                      <a:pt x="18" y="13"/>
                    </a:lnTo>
                    <a:lnTo>
                      <a:pt x="0" y="13"/>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38" name="Rectangle 50"/>
              <p:cNvSpPr>
                <a:spLocks noChangeArrowheads="1"/>
              </p:cNvSpPr>
              <p:nvPr/>
            </p:nvSpPr>
            <p:spPr bwMode="auto">
              <a:xfrm>
                <a:off x="4984" y="155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39" name="Rectangle 51"/>
              <p:cNvSpPr>
                <a:spLocks noChangeArrowheads="1"/>
              </p:cNvSpPr>
              <p:nvPr/>
            </p:nvSpPr>
            <p:spPr bwMode="auto">
              <a:xfrm>
                <a:off x="4984" y="158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40" name="Rectangle 52"/>
              <p:cNvSpPr>
                <a:spLocks noChangeArrowheads="1"/>
              </p:cNvSpPr>
              <p:nvPr/>
            </p:nvSpPr>
            <p:spPr bwMode="auto">
              <a:xfrm>
                <a:off x="4983" y="1612"/>
                <a:ext cx="18"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41" name="Rectangle 53"/>
              <p:cNvSpPr>
                <a:spLocks noChangeArrowheads="1"/>
              </p:cNvSpPr>
              <p:nvPr/>
            </p:nvSpPr>
            <p:spPr bwMode="auto">
              <a:xfrm>
                <a:off x="4983" y="163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42" name="Rectangle 54"/>
              <p:cNvSpPr>
                <a:spLocks noChangeArrowheads="1"/>
              </p:cNvSpPr>
              <p:nvPr/>
            </p:nvSpPr>
            <p:spPr bwMode="auto">
              <a:xfrm>
                <a:off x="4983" y="166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43" name="Freeform 55"/>
              <p:cNvSpPr>
                <a:spLocks/>
              </p:cNvSpPr>
              <p:nvPr/>
            </p:nvSpPr>
            <p:spPr bwMode="auto">
              <a:xfrm>
                <a:off x="4982" y="1693"/>
                <a:ext cx="18" cy="14"/>
              </a:xfrm>
              <a:custGeom>
                <a:avLst/>
                <a:gdLst>
                  <a:gd name="T0" fmla="*/ 18 w 18"/>
                  <a:gd name="T1" fmla="*/ 0 h 14"/>
                  <a:gd name="T2" fmla="*/ 17 w 18"/>
                  <a:gd name="T3" fmla="*/ 14 h 14"/>
                  <a:gd name="T4" fmla="*/ 0 w 18"/>
                  <a:gd name="T5" fmla="*/ 14 h 14"/>
                  <a:gd name="T6" fmla="*/ 1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44" name="Rectangle 56"/>
              <p:cNvSpPr>
                <a:spLocks noChangeArrowheads="1"/>
              </p:cNvSpPr>
              <p:nvPr/>
            </p:nvSpPr>
            <p:spPr bwMode="auto">
              <a:xfrm>
                <a:off x="4982" y="172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45" name="Rectangle 57"/>
              <p:cNvSpPr>
                <a:spLocks noChangeArrowheads="1"/>
              </p:cNvSpPr>
              <p:nvPr/>
            </p:nvSpPr>
            <p:spPr bwMode="auto">
              <a:xfrm>
                <a:off x="4982" y="174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46" name="Freeform 58"/>
              <p:cNvSpPr>
                <a:spLocks/>
              </p:cNvSpPr>
              <p:nvPr/>
            </p:nvSpPr>
            <p:spPr bwMode="auto">
              <a:xfrm>
                <a:off x="4981" y="1775"/>
                <a:ext cx="18" cy="13"/>
              </a:xfrm>
              <a:custGeom>
                <a:avLst/>
                <a:gdLst>
                  <a:gd name="T0" fmla="*/ 18 w 18"/>
                  <a:gd name="T1" fmla="*/ 0 h 13"/>
                  <a:gd name="T2" fmla="*/ 18 w 18"/>
                  <a:gd name="T3" fmla="*/ 13 h 13"/>
                  <a:gd name="T4" fmla="*/ 0 w 18"/>
                  <a:gd name="T5" fmla="*/ 13 h 13"/>
                  <a:gd name="T6" fmla="*/ 1 w 18"/>
                  <a:gd name="T7" fmla="*/ 0 h 13"/>
                  <a:gd name="T8" fmla="*/ 18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18" y="0"/>
                    </a:moveTo>
                    <a:lnTo>
                      <a:pt x="18" y="13"/>
                    </a:lnTo>
                    <a:lnTo>
                      <a:pt x="0" y="13"/>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47" name="Rectangle 59"/>
              <p:cNvSpPr>
                <a:spLocks noChangeArrowheads="1"/>
              </p:cNvSpPr>
              <p:nvPr/>
            </p:nvSpPr>
            <p:spPr bwMode="auto">
              <a:xfrm>
                <a:off x="4981" y="180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48" name="Rectangle 60"/>
              <p:cNvSpPr>
                <a:spLocks noChangeArrowheads="1"/>
              </p:cNvSpPr>
              <p:nvPr/>
            </p:nvSpPr>
            <p:spPr bwMode="auto">
              <a:xfrm>
                <a:off x="4981" y="182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49" name="Freeform 61"/>
              <p:cNvSpPr>
                <a:spLocks/>
              </p:cNvSpPr>
              <p:nvPr/>
            </p:nvSpPr>
            <p:spPr bwMode="auto">
              <a:xfrm>
                <a:off x="4980" y="1856"/>
                <a:ext cx="18" cy="14"/>
              </a:xfrm>
              <a:custGeom>
                <a:avLst/>
                <a:gdLst>
                  <a:gd name="T0" fmla="*/ 18 w 18"/>
                  <a:gd name="T1" fmla="*/ 0 h 14"/>
                  <a:gd name="T2" fmla="*/ 17 w 18"/>
                  <a:gd name="T3" fmla="*/ 14 h 14"/>
                  <a:gd name="T4" fmla="*/ 0 w 18"/>
                  <a:gd name="T5" fmla="*/ 14 h 14"/>
                  <a:gd name="T6" fmla="*/ 1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50" name="Rectangle 62"/>
              <p:cNvSpPr>
                <a:spLocks noChangeArrowheads="1"/>
              </p:cNvSpPr>
              <p:nvPr/>
            </p:nvSpPr>
            <p:spPr bwMode="auto">
              <a:xfrm>
                <a:off x="4980" y="188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51" name="Rectangle 63"/>
              <p:cNvSpPr>
                <a:spLocks noChangeArrowheads="1"/>
              </p:cNvSpPr>
              <p:nvPr/>
            </p:nvSpPr>
            <p:spPr bwMode="auto">
              <a:xfrm>
                <a:off x="4980" y="1911"/>
                <a:ext cx="17" cy="1"/>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grpSp>
        <p:grpSp>
          <p:nvGrpSpPr>
            <p:cNvPr id="34826" name="Group 84"/>
            <p:cNvGrpSpPr>
              <a:grpSpLocks/>
            </p:cNvGrpSpPr>
            <p:nvPr/>
          </p:nvGrpSpPr>
          <p:grpSpPr bwMode="auto">
            <a:xfrm>
              <a:off x="623" y="1449"/>
              <a:ext cx="17" cy="475"/>
              <a:chOff x="623" y="1449"/>
              <a:chExt cx="17" cy="475"/>
            </a:xfrm>
          </p:grpSpPr>
          <p:sp>
            <p:nvSpPr>
              <p:cNvPr id="35214" name="Freeform 65"/>
              <p:cNvSpPr>
                <a:spLocks noEditPoints="1"/>
              </p:cNvSpPr>
              <p:nvPr/>
            </p:nvSpPr>
            <p:spPr bwMode="auto">
              <a:xfrm>
                <a:off x="623" y="1449"/>
                <a:ext cx="17" cy="475"/>
              </a:xfrm>
              <a:custGeom>
                <a:avLst/>
                <a:gdLst>
                  <a:gd name="T0" fmla="*/ 17 w 17"/>
                  <a:gd name="T1" fmla="*/ 14 h 475"/>
                  <a:gd name="T2" fmla="*/ 0 w 17"/>
                  <a:gd name="T3" fmla="*/ 0 h 475"/>
                  <a:gd name="T4" fmla="*/ 17 w 17"/>
                  <a:gd name="T5" fmla="*/ 27 h 475"/>
                  <a:gd name="T6" fmla="*/ 0 w 17"/>
                  <a:gd name="T7" fmla="*/ 41 h 475"/>
                  <a:gd name="T8" fmla="*/ 17 w 17"/>
                  <a:gd name="T9" fmla="*/ 27 h 475"/>
                  <a:gd name="T10" fmla="*/ 17 w 17"/>
                  <a:gd name="T11" fmla="*/ 68 h 475"/>
                  <a:gd name="T12" fmla="*/ 0 w 17"/>
                  <a:gd name="T13" fmla="*/ 54 h 475"/>
                  <a:gd name="T14" fmla="*/ 17 w 17"/>
                  <a:gd name="T15" fmla="*/ 82 h 475"/>
                  <a:gd name="T16" fmla="*/ 0 w 17"/>
                  <a:gd name="T17" fmla="*/ 95 h 475"/>
                  <a:gd name="T18" fmla="*/ 17 w 17"/>
                  <a:gd name="T19" fmla="*/ 82 h 475"/>
                  <a:gd name="T20" fmla="*/ 17 w 17"/>
                  <a:gd name="T21" fmla="*/ 122 h 475"/>
                  <a:gd name="T22" fmla="*/ 0 w 17"/>
                  <a:gd name="T23" fmla="*/ 109 h 475"/>
                  <a:gd name="T24" fmla="*/ 17 w 17"/>
                  <a:gd name="T25" fmla="*/ 136 h 475"/>
                  <a:gd name="T26" fmla="*/ 0 w 17"/>
                  <a:gd name="T27" fmla="*/ 149 h 475"/>
                  <a:gd name="T28" fmla="*/ 17 w 17"/>
                  <a:gd name="T29" fmla="*/ 136 h 475"/>
                  <a:gd name="T30" fmla="*/ 17 w 17"/>
                  <a:gd name="T31" fmla="*/ 177 h 475"/>
                  <a:gd name="T32" fmla="*/ 0 w 17"/>
                  <a:gd name="T33" fmla="*/ 163 h 475"/>
                  <a:gd name="T34" fmla="*/ 17 w 17"/>
                  <a:gd name="T35" fmla="*/ 190 h 475"/>
                  <a:gd name="T36" fmla="*/ 0 w 17"/>
                  <a:gd name="T37" fmla="*/ 204 h 475"/>
                  <a:gd name="T38" fmla="*/ 17 w 17"/>
                  <a:gd name="T39" fmla="*/ 190 h 475"/>
                  <a:gd name="T40" fmla="*/ 17 w 17"/>
                  <a:gd name="T41" fmla="*/ 231 h 475"/>
                  <a:gd name="T42" fmla="*/ 0 w 17"/>
                  <a:gd name="T43" fmla="*/ 217 h 475"/>
                  <a:gd name="T44" fmla="*/ 17 w 17"/>
                  <a:gd name="T45" fmla="*/ 244 h 475"/>
                  <a:gd name="T46" fmla="*/ 0 w 17"/>
                  <a:gd name="T47" fmla="*/ 258 h 475"/>
                  <a:gd name="T48" fmla="*/ 17 w 17"/>
                  <a:gd name="T49" fmla="*/ 244 h 475"/>
                  <a:gd name="T50" fmla="*/ 17 w 17"/>
                  <a:gd name="T51" fmla="*/ 285 h 475"/>
                  <a:gd name="T52" fmla="*/ 0 w 17"/>
                  <a:gd name="T53" fmla="*/ 272 h 475"/>
                  <a:gd name="T54" fmla="*/ 17 w 17"/>
                  <a:gd name="T55" fmla="*/ 299 h 475"/>
                  <a:gd name="T56" fmla="*/ 0 w 17"/>
                  <a:gd name="T57" fmla="*/ 312 h 475"/>
                  <a:gd name="T58" fmla="*/ 17 w 17"/>
                  <a:gd name="T59" fmla="*/ 299 h 475"/>
                  <a:gd name="T60" fmla="*/ 17 w 17"/>
                  <a:gd name="T61" fmla="*/ 339 h 475"/>
                  <a:gd name="T62" fmla="*/ 0 w 17"/>
                  <a:gd name="T63" fmla="*/ 326 h 475"/>
                  <a:gd name="T64" fmla="*/ 17 w 17"/>
                  <a:gd name="T65" fmla="*/ 353 h 475"/>
                  <a:gd name="T66" fmla="*/ 0 w 17"/>
                  <a:gd name="T67" fmla="*/ 367 h 475"/>
                  <a:gd name="T68" fmla="*/ 17 w 17"/>
                  <a:gd name="T69" fmla="*/ 353 h 475"/>
                  <a:gd name="T70" fmla="*/ 17 w 17"/>
                  <a:gd name="T71" fmla="*/ 394 h 475"/>
                  <a:gd name="T72" fmla="*/ 0 w 17"/>
                  <a:gd name="T73" fmla="*/ 380 h 475"/>
                  <a:gd name="T74" fmla="*/ 17 w 17"/>
                  <a:gd name="T75" fmla="*/ 407 h 475"/>
                  <a:gd name="T76" fmla="*/ 0 w 17"/>
                  <a:gd name="T77" fmla="*/ 421 h 475"/>
                  <a:gd name="T78" fmla="*/ 17 w 17"/>
                  <a:gd name="T79" fmla="*/ 407 h 475"/>
                  <a:gd name="T80" fmla="*/ 17 w 17"/>
                  <a:gd name="T81" fmla="*/ 448 h 475"/>
                  <a:gd name="T82" fmla="*/ 0 w 17"/>
                  <a:gd name="T83" fmla="*/ 434 h 475"/>
                  <a:gd name="T84" fmla="*/ 17 w 17"/>
                  <a:gd name="T85" fmla="*/ 462 h 475"/>
                  <a:gd name="T86" fmla="*/ 0 w 17"/>
                  <a:gd name="T87" fmla="*/ 475 h 475"/>
                  <a:gd name="T88" fmla="*/ 17 w 17"/>
                  <a:gd name="T89" fmla="*/ 462 h 4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475"/>
                  <a:gd name="T137" fmla="*/ 17 w 17"/>
                  <a:gd name="T138" fmla="*/ 475 h 4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475">
                    <a:moveTo>
                      <a:pt x="17" y="0"/>
                    </a:moveTo>
                    <a:lnTo>
                      <a:pt x="17" y="14"/>
                    </a:lnTo>
                    <a:lnTo>
                      <a:pt x="0" y="14"/>
                    </a:lnTo>
                    <a:lnTo>
                      <a:pt x="0" y="0"/>
                    </a:lnTo>
                    <a:lnTo>
                      <a:pt x="17" y="0"/>
                    </a:lnTo>
                    <a:close/>
                    <a:moveTo>
                      <a:pt x="17" y="27"/>
                    </a:moveTo>
                    <a:lnTo>
                      <a:pt x="17" y="41"/>
                    </a:lnTo>
                    <a:lnTo>
                      <a:pt x="0" y="41"/>
                    </a:lnTo>
                    <a:lnTo>
                      <a:pt x="0" y="27"/>
                    </a:lnTo>
                    <a:lnTo>
                      <a:pt x="17" y="27"/>
                    </a:lnTo>
                    <a:close/>
                    <a:moveTo>
                      <a:pt x="17" y="54"/>
                    </a:moveTo>
                    <a:lnTo>
                      <a:pt x="17" y="68"/>
                    </a:lnTo>
                    <a:lnTo>
                      <a:pt x="0" y="68"/>
                    </a:lnTo>
                    <a:lnTo>
                      <a:pt x="0" y="54"/>
                    </a:lnTo>
                    <a:lnTo>
                      <a:pt x="17" y="54"/>
                    </a:lnTo>
                    <a:close/>
                    <a:moveTo>
                      <a:pt x="17" y="82"/>
                    </a:moveTo>
                    <a:lnTo>
                      <a:pt x="17" y="95"/>
                    </a:lnTo>
                    <a:lnTo>
                      <a:pt x="0" y="95"/>
                    </a:lnTo>
                    <a:lnTo>
                      <a:pt x="0" y="82"/>
                    </a:lnTo>
                    <a:lnTo>
                      <a:pt x="17" y="82"/>
                    </a:lnTo>
                    <a:close/>
                    <a:moveTo>
                      <a:pt x="17" y="109"/>
                    </a:moveTo>
                    <a:lnTo>
                      <a:pt x="17" y="122"/>
                    </a:lnTo>
                    <a:lnTo>
                      <a:pt x="0" y="122"/>
                    </a:lnTo>
                    <a:lnTo>
                      <a:pt x="0" y="109"/>
                    </a:lnTo>
                    <a:lnTo>
                      <a:pt x="17" y="109"/>
                    </a:lnTo>
                    <a:close/>
                    <a:moveTo>
                      <a:pt x="17" y="136"/>
                    </a:moveTo>
                    <a:lnTo>
                      <a:pt x="17" y="149"/>
                    </a:lnTo>
                    <a:lnTo>
                      <a:pt x="0" y="149"/>
                    </a:lnTo>
                    <a:lnTo>
                      <a:pt x="0" y="136"/>
                    </a:lnTo>
                    <a:lnTo>
                      <a:pt x="17" y="136"/>
                    </a:lnTo>
                    <a:close/>
                    <a:moveTo>
                      <a:pt x="17" y="163"/>
                    </a:moveTo>
                    <a:lnTo>
                      <a:pt x="17" y="177"/>
                    </a:lnTo>
                    <a:lnTo>
                      <a:pt x="0" y="177"/>
                    </a:lnTo>
                    <a:lnTo>
                      <a:pt x="0" y="163"/>
                    </a:lnTo>
                    <a:lnTo>
                      <a:pt x="17" y="163"/>
                    </a:lnTo>
                    <a:close/>
                    <a:moveTo>
                      <a:pt x="17" y="190"/>
                    </a:moveTo>
                    <a:lnTo>
                      <a:pt x="17" y="204"/>
                    </a:lnTo>
                    <a:lnTo>
                      <a:pt x="0" y="204"/>
                    </a:lnTo>
                    <a:lnTo>
                      <a:pt x="0" y="190"/>
                    </a:lnTo>
                    <a:lnTo>
                      <a:pt x="17" y="190"/>
                    </a:lnTo>
                    <a:close/>
                    <a:moveTo>
                      <a:pt x="17" y="217"/>
                    </a:moveTo>
                    <a:lnTo>
                      <a:pt x="17" y="231"/>
                    </a:lnTo>
                    <a:lnTo>
                      <a:pt x="0" y="231"/>
                    </a:lnTo>
                    <a:lnTo>
                      <a:pt x="0" y="217"/>
                    </a:lnTo>
                    <a:lnTo>
                      <a:pt x="17" y="217"/>
                    </a:lnTo>
                    <a:close/>
                    <a:moveTo>
                      <a:pt x="17" y="244"/>
                    </a:moveTo>
                    <a:lnTo>
                      <a:pt x="17" y="258"/>
                    </a:lnTo>
                    <a:lnTo>
                      <a:pt x="0" y="258"/>
                    </a:lnTo>
                    <a:lnTo>
                      <a:pt x="0" y="244"/>
                    </a:lnTo>
                    <a:lnTo>
                      <a:pt x="17" y="244"/>
                    </a:lnTo>
                    <a:close/>
                    <a:moveTo>
                      <a:pt x="17" y="272"/>
                    </a:moveTo>
                    <a:lnTo>
                      <a:pt x="17" y="285"/>
                    </a:lnTo>
                    <a:lnTo>
                      <a:pt x="0" y="285"/>
                    </a:lnTo>
                    <a:lnTo>
                      <a:pt x="0" y="272"/>
                    </a:lnTo>
                    <a:lnTo>
                      <a:pt x="17" y="272"/>
                    </a:lnTo>
                    <a:close/>
                    <a:moveTo>
                      <a:pt x="17" y="299"/>
                    </a:moveTo>
                    <a:lnTo>
                      <a:pt x="17" y="312"/>
                    </a:lnTo>
                    <a:lnTo>
                      <a:pt x="0" y="312"/>
                    </a:lnTo>
                    <a:lnTo>
                      <a:pt x="0" y="299"/>
                    </a:lnTo>
                    <a:lnTo>
                      <a:pt x="17" y="299"/>
                    </a:lnTo>
                    <a:close/>
                    <a:moveTo>
                      <a:pt x="17" y="326"/>
                    </a:moveTo>
                    <a:lnTo>
                      <a:pt x="17" y="339"/>
                    </a:lnTo>
                    <a:lnTo>
                      <a:pt x="0" y="339"/>
                    </a:lnTo>
                    <a:lnTo>
                      <a:pt x="0" y="326"/>
                    </a:lnTo>
                    <a:lnTo>
                      <a:pt x="17" y="326"/>
                    </a:lnTo>
                    <a:close/>
                    <a:moveTo>
                      <a:pt x="17" y="353"/>
                    </a:moveTo>
                    <a:lnTo>
                      <a:pt x="17" y="367"/>
                    </a:lnTo>
                    <a:lnTo>
                      <a:pt x="0" y="367"/>
                    </a:lnTo>
                    <a:lnTo>
                      <a:pt x="0" y="353"/>
                    </a:lnTo>
                    <a:lnTo>
                      <a:pt x="17" y="353"/>
                    </a:lnTo>
                    <a:close/>
                    <a:moveTo>
                      <a:pt x="17" y="380"/>
                    </a:moveTo>
                    <a:lnTo>
                      <a:pt x="17" y="394"/>
                    </a:lnTo>
                    <a:lnTo>
                      <a:pt x="0" y="394"/>
                    </a:lnTo>
                    <a:lnTo>
                      <a:pt x="0" y="380"/>
                    </a:lnTo>
                    <a:lnTo>
                      <a:pt x="17" y="380"/>
                    </a:lnTo>
                    <a:close/>
                    <a:moveTo>
                      <a:pt x="17" y="407"/>
                    </a:moveTo>
                    <a:lnTo>
                      <a:pt x="17" y="421"/>
                    </a:lnTo>
                    <a:lnTo>
                      <a:pt x="0" y="421"/>
                    </a:lnTo>
                    <a:lnTo>
                      <a:pt x="0" y="407"/>
                    </a:lnTo>
                    <a:lnTo>
                      <a:pt x="17" y="407"/>
                    </a:lnTo>
                    <a:close/>
                    <a:moveTo>
                      <a:pt x="17" y="434"/>
                    </a:moveTo>
                    <a:lnTo>
                      <a:pt x="17" y="448"/>
                    </a:lnTo>
                    <a:lnTo>
                      <a:pt x="0" y="448"/>
                    </a:lnTo>
                    <a:lnTo>
                      <a:pt x="0" y="434"/>
                    </a:lnTo>
                    <a:lnTo>
                      <a:pt x="17" y="434"/>
                    </a:lnTo>
                    <a:close/>
                    <a:moveTo>
                      <a:pt x="17" y="462"/>
                    </a:moveTo>
                    <a:lnTo>
                      <a:pt x="17" y="475"/>
                    </a:lnTo>
                    <a:lnTo>
                      <a:pt x="0" y="475"/>
                    </a:lnTo>
                    <a:lnTo>
                      <a:pt x="0" y="462"/>
                    </a:lnTo>
                    <a:lnTo>
                      <a:pt x="17" y="46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15" name="Rectangle 66"/>
              <p:cNvSpPr>
                <a:spLocks noChangeArrowheads="1"/>
              </p:cNvSpPr>
              <p:nvPr/>
            </p:nvSpPr>
            <p:spPr bwMode="auto">
              <a:xfrm>
                <a:off x="623" y="144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16" name="Rectangle 67"/>
              <p:cNvSpPr>
                <a:spLocks noChangeArrowheads="1"/>
              </p:cNvSpPr>
              <p:nvPr/>
            </p:nvSpPr>
            <p:spPr bwMode="auto">
              <a:xfrm>
                <a:off x="623" y="147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17" name="Rectangle 68"/>
              <p:cNvSpPr>
                <a:spLocks noChangeArrowheads="1"/>
              </p:cNvSpPr>
              <p:nvPr/>
            </p:nvSpPr>
            <p:spPr bwMode="auto">
              <a:xfrm>
                <a:off x="623" y="150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18" name="Rectangle 69"/>
              <p:cNvSpPr>
                <a:spLocks noChangeArrowheads="1"/>
              </p:cNvSpPr>
              <p:nvPr/>
            </p:nvSpPr>
            <p:spPr bwMode="auto">
              <a:xfrm>
                <a:off x="623" y="153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19" name="Rectangle 70"/>
              <p:cNvSpPr>
                <a:spLocks noChangeArrowheads="1"/>
              </p:cNvSpPr>
              <p:nvPr/>
            </p:nvSpPr>
            <p:spPr bwMode="auto">
              <a:xfrm>
                <a:off x="623" y="155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0" name="Rectangle 71"/>
              <p:cNvSpPr>
                <a:spLocks noChangeArrowheads="1"/>
              </p:cNvSpPr>
              <p:nvPr/>
            </p:nvSpPr>
            <p:spPr bwMode="auto">
              <a:xfrm>
                <a:off x="623" y="158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1" name="Rectangle 72"/>
              <p:cNvSpPr>
                <a:spLocks noChangeArrowheads="1"/>
              </p:cNvSpPr>
              <p:nvPr/>
            </p:nvSpPr>
            <p:spPr bwMode="auto">
              <a:xfrm>
                <a:off x="623" y="161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2" name="Rectangle 73"/>
              <p:cNvSpPr>
                <a:spLocks noChangeArrowheads="1"/>
              </p:cNvSpPr>
              <p:nvPr/>
            </p:nvSpPr>
            <p:spPr bwMode="auto">
              <a:xfrm>
                <a:off x="623" y="163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3" name="Rectangle 74"/>
              <p:cNvSpPr>
                <a:spLocks noChangeArrowheads="1"/>
              </p:cNvSpPr>
              <p:nvPr/>
            </p:nvSpPr>
            <p:spPr bwMode="auto">
              <a:xfrm>
                <a:off x="623" y="166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4" name="Rectangle 75"/>
              <p:cNvSpPr>
                <a:spLocks noChangeArrowheads="1"/>
              </p:cNvSpPr>
              <p:nvPr/>
            </p:nvSpPr>
            <p:spPr bwMode="auto">
              <a:xfrm>
                <a:off x="623" y="169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5" name="Rectangle 76"/>
              <p:cNvSpPr>
                <a:spLocks noChangeArrowheads="1"/>
              </p:cNvSpPr>
              <p:nvPr/>
            </p:nvSpPr>
            <p:spPr bwMode="auto">
              <a:xfrm>
                <a:off x="623" y="172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6" name="Rectangle 77"/>
              <p:cNvSpPr>
                <a:spLocks noChangeArrowheads="1"/>
              </p:cNvSpPr>
              <p:nvPr/>
            </p:nvSpPr>
            <p:spPr bwMode="auto">
              <a:xfrm>
                <a:off x="623" y="174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7" name="Rectangle 78"/>
              <p:cNvSpPr>
                <a:spLocks noChangeArrowheads="1"/>
              </p:cNvSpPr>
              <p:nvPr/>
            </p:nvSpPr>
            <p:spPr bwMode="auto">
              <a:xfrm>
                <a:off x="623" y="177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8" name="Rectangle 79"/>
              <p:cNvSpPr>
                <a:spLocks noChangeArrowheads="1"/>
              </p:cNvSpPr>
              <p:nvPr/>
            </p:nvSpPr>
            <p:spPr bwMode="auto">
              <a:xfrm>
                <a:off x="623" y="180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29" name="Rectangle 80"/>
              <p:cNvSpPr>
                <a:spLocks noChangeArrowheads="1"/>
              </p:cNvSpPr>
              <p:nvPr/>
            </p:nvSpPr>
            <p:spPr bwMode="auto">
              <a:xfrm>
                <a:off x="623" y="182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30" name="Rectangle 81"/>
              <p:cNvSpPr>
                <a:spLocks noChangeArrowheads="1"/>
              </p:cNvSpPr>
              <p:nvPr/>
            </p:nvSpPr>
            <p:spPr bwMode="auto">
              <a:xfrm>
                <a:off x="623" y="185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31" name="Rectangle 82"/>
              <p:cNvSpPr>
                <a:spLocks noChangeArrowheads="1"/>
              </p:cNvSpPr>
              <p:nvPr/>
            </p:nvSpPr>
            <p:spPr bwMode="auto">
              <a:xfrm>
                <a:off x="623" y="188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232" name="Rectangle 83"/>
              <p:cNvSpPr>
                <a:spLocks noChangeArrowheads="1"/>
              </p:cNvSpPr>
              <p:nvPr/>
            </p:nvSpPr>
            <p:spPr bwMode="auto">
              <a:xfrm>
                <a:off x="623" y="191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grpSp>
        <p:grpSp>
          <p:nvGrpSpPr>
            <p:cNvPr id="34827" name="Group 87"/>
            <p:cNvGrpSpPr>
              <a:grpSpLocks/>
            </p:cNvGrpSpPr>
            <p:nvPr/>
          </p:nvGrpSpPr>
          <p:grpSpPr bwMode="auto">
            <a:xfrm>
              <a:off x="294" y="1229"/>
              <a:ext cx="313" cy="243"/>
              <a:chOff x="294" y="1229"/>
              <a:chExt cx="313" cy="243"/>
            </a:xfrm>
          </p:grpSpPr>
          <p:pic>
            <p:nvPicPr>
              <p:cNvPr id="35212" name="Picture 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 y="1229"/>
                <a:ext cx="31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13" name="Picture 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 y="1229"/>
                <a:ext cx="31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8" name="Group 90"/>
            <p:cNvGrpSpPr>
              <a:grpSpLocks/>
            </p:cNvGrpSpPr>
            <p:nvPr/>
          </p:nvGrpSpPr>
          <p:grpSpPr bwMode="auto">
            <a:xfrm>
              <a:off x="653" y="1223"/>
              <a:ext cx="1208" cy="252"/>
              <a:chOff x="653" y="1223"/>
              <a:chExt cx="1208" cy="252"/>
            </a:xfrm>
          </p:grpSpPr>
          <p:pic>
            <p:nvPicPr>
              <p:cNvPr id="35210" name="Picture 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 y="1223"/>
                <a:ext cx="12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11"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 y="1223"/>
                <a:ext cx="12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9" name="Group 93"/>
            <p:cNvGrpSpPr>
              <a:grpSpLocks/>
            </p:cNvGrpSpPr>
            <p:nvPr/>
          </p:nvGrpSpPr>
          <p:grpSpPr bwMode="auto">
            <a:xfrm>
              <a:off x="1931" y="1236"/>
              <a:ext cx="1673" cy="242"/>
              <a:chOff x="1931" y="1236"/>
              <a:chExt cx="1673" cy="242"/>
            </a:xfrm>
          </p:grpSpPr>
          <p:pic>
            <p:nvPicPr>
              <p:cNvPr id="35208" name="Picture 9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1" y="1236"/>
                <a:ext cx="167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09" name="Picture 9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1" y="1236"/>
                <a:ext cx="167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30" name="Group 96"/>
            <p:cNvGrpSpPr>
              <a:grpSpLocks/>
            </p:cNvGrpSpPr>
            <p:nvPr/>
          </p:nvGrpSpPr>
          <p:grpSpPr bwMode="auto">
            <a:xfrm>
              <a:off x="3677" y="1236"/>
              <a:ext cx="1273" cy="233"/>
              <a:chOff x="3677" y="1236"/>
              <a:chExt cx="1273" cy="233"/>
            </a:xfrm>
          </p:grpSpPr>
          <p:pic>
            <p:nvPicPr>
              <p:cNvPr id="35206" name="Picture 9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7" y="1236"/>
                <a:ext cx="1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07" name="Picture 9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7" y="1236"/>
                <a:ext cx="1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31" name="Group 99"/>
            <p:cNvGrpSpPr>
              <a:grpSpLocks/>
            </p:cNvGrpSpPr>
            <p:nvPr/>
          </p:nvGrpSpPr>
          <p:grpSpPr bwMode="auto">
            <a:xfrm>
              <a:off x="566" y="1479"/>
              <a:ext cx="124" cy="128"/>
              <a:chOff x="566" y="1479"/>
              <a:chExt cx="124" cy="128"/>
            </a:xfrm>
          </p:grpSpPr>
          <p:sp>
            <p:nvSpPr>
              <p:cNvPr id="35204" name="Freeform 97"/>
              <p:cNvSpPr>
                <a:spLocks/>
              </p:cNvSpPr>
              <p:nvPr/>
            </p:nvSpPr>
            <p:spPr bwMode="auto">
              <a:xfrm>
                <a:off x="566"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05" name="Freeform 98"/>
              <p:cNvSpPr>
                <a:spLocks/>
              </p:cNvSpPr>
              <p:nvPr/>
            </p:nvSpPr>
            <p:spPr bwMode="auto">
              <a:xfrm>
                <a:off x="566"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grpSp>
        <p:grpSp>
          <p:nvGrpSpPr>
            <p:cNvPr id="34832" name="Group 102"/>
            <p:cNvGrpSpPr>
              <a:grpSpLocks/>
            </p:cNvGrpSpPr>
            <p:nvPr/>
          </p:nvGrpSpPr>
          <p:grpSpPr bwMode="auto">
            <a:xfrm>
              <a:off x="1810" y="1479"/>
              <a:ext cx="125" cy="128"/>
              <a:chOff x="1810" y="1479"/>
              <a:chExt cx="125" cy="128"/>
            </a:xfrm>
          </p:grpSpPr>
          <p:sp>
            <p:nvSpPr>
              <p:cNvPr id="35202" name="Freeform 100"/>
              <p:cNvSpPr>
                <a:spLocks/>
              </p:cNvSpPr>
              <p:nvPr/>
            </p:nvSpPr>
            <p:spPr bwMode="auto">
              <a:xfrm>
                <a:off x="1810" y="1479"/>
                <a:ext cx="125" cy="128"/>
              </a:xfrm>
              <a:custGeom>
                <a:avLst/>
                <a:gdLst>
                  <a:gd name="T0" fmla="*/ 62 w 125"/>
                  <a:gd name="T1" fmla="*/ 0 h 128"/>
                  <a:gd name="T2" fmla="*/ 0 w 125"/>
                  <a:gd name="T3" fmla="*/ 64 h 128"/>
                  <a:gd name="T4" fmla="*/ 62 w 125"/>
                  <a:gd name="T5" fmla="*/ 128 h 128"/>
                  <a:gd name="T6" fmla="*/ 125 w 125"/>
                  <a:gd name="T7" fmla="*/ 64 h 128"/>
                  <a:gd name="T8" fmla="*/ 62 w 125"/>
                  <a:gd name="T9" fmla="*/ 0 h 128"/>
                  <a:gd name="T10" fmla="*/ 0 60000 65536"/>
                  <a:gd name="T11" fmla="*/ 0 60000 65536"/>
                  <a:gd name="T12" fmla="*/ 0 60000 65536"/>
                  <a:gd name="T13" fmla="*/ 0 60000 65536"/>
                  <a:gd name="T14" fmla="*/ 0 60000 65536"/>
                  <a:gd name="T15" fmla="*/ 0 w 125"/>
                  <a:gd name="T16" fmla="*/ 0 h 128"/>
                  <a:gd name="T17" fmla="*/ 125 w 125"/>
                  <a:gd name="T18" fmla="*/ 128 h 128"/>
                </a:gdLst>
                <a:ahLst/>
                <a:cxnLst>
                  <a:cxn ang="T10">
                    <a:pos x="T0" y="T1"/>
                  </a:cxn>
                  <a:cxn ang="T11">
                    <a:pos x="T2" y="T3"/>
                  </a:cxn>
                  <a:cxn ang="T12">
                    <a:pos x="T4" y="T5"/>
                  </a:cxn>
                  <a:cxn ang="T13">
                    <a:pos x="T6" y="T7"/>
                  </a:cxn>
                  <a:cxn ang="T14">
                    <a:pos x="T8" y="T9"/>
                  </a:cxn>
                </a:cxnLst>
                <a:rect l="T15" t="T16" r="T17" b="T18"/>
                <a:pathLst>
                  <a:path w="125" h="128">
                    <a:moveTo>
                      <a:pt x="62" y="0"/>
                    </a:moveTo>
                    <a:lnTo>
                      <a:pt x="0" y="64"/>
                    </a:lnTo>
                    <a:lnTo>
                      <a:pt x="62" y="128"/>
                    </a:lnTo>
                    <a:lnTo>
                      <a:pt x="125"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03" name="Freeform 101"/>
              <p:cNvSpPr>
                <a:spLocks/>
              </p:cNvSpPr>
              <p:nvPr/>
            </p:nvSpPr>
            <p:spPr bwMode="auto">
              <a:xfrm>
                <a:off x="1810" y="1479"/>
                <a:ext cx="125" cy="128"/>
              </a:xfrm>
              <a:custGeom>
                <a:avLst/>
                <a:gdLst>
                  <a:gd name="T0" fmla="*/ 62 w 125"/>
                  <a:gd name="T1" fmla="*/ 0 h 128"/>
                  <a:gd name="T2" fmla="*/ 0 w 125"/>
                  <a:gd name="T3" fmla="*/ 64 h 128"/>
                  <a:gd name="T4" fmla="*/ 62 w 125"/>
                  <a:gd name="T5" fmla="*/ 128 h 128"/>
                  <a:gd name="T6" fmla="*/ 125 w 125"/>
                  <a:gd name="T7" fmla="*/ 64 h 128"/>
                  <a:gd name="T8" fmla="*/ 62 w 125"/>
                  <a:gd name="T9" fmla="*/ 0 h 128"/>
                  <a:gd name="T10" fmla="*/ 0 60000 65536"/>
                  <a:gd name="T11" fmla="*/ 0 60000 65536"/>
                  <a:gd name="T12" fmla="*/ 0 60000 65536"/>
                  <a:gd name="T13" fmla="*/ 0 60000 65536"/>
                  <a:gd name="T14" fmla="*/ 0 60000 65536"/>
                  <a:gd name="T15" fmla="*/ 0 w 125"/>
                  <a:gd name="T16" fmla="*/ 0 h 128"/>
                  <a:gd name="T17" fmla="*/ 125 w 125"/>
                  <a:gd name="T18" fmla="*/ 128 h 128"/>
                </a:gdLst>
                <a:ahLst/>
                <a:cxnLst>
                  <a:cxn ang="T10">
                    <a:pos x="T0" y="T1"/>
                  </a:cxn>
                  <a:cxn ang="T11">
                    <a:pos x="T2" y="T3"/>
                  </a:cxn>
                  <a:cxn ang="T12">
                    <a:pos x="T4" y="T5"/>
                  </a:cxn>
                  <a:cxn ang="T13">
                    <a:pos x="T6" y="T7"/>
                  </a:cxn>
                  <a:cxn ang="T14">
                    <a:pos x="T8" y="T9"/>
                  </a:cxn>
                </a:cxnLst>
                <a:rect l="T15" t="T16" r="T17" b="T18"/>
                <a:pathLst>
                  <a:path w="125" h="128">
                    <a:moveTo>
                      <a:pt x="62" y="0"/>
                    </a:moveTo>
                    <a:lnTo>
                      <a:pt x="0" y="64"/>
                    </a:lnTo>
                    <a:lnTo>
                      <a:pt x="62" y="128"/>
                    </a:lnTo>
                    <a:lnTo>
                      <a:pt x="125"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grpSp>
        <p:grpSp>
          <p:nvGrpSpPr>
            <p:cNvPr id="34833" name="Group 105"/>
            <p:cNvGrpSpPr>
              <a:grpSpLocks/>
            </p:cNvGrpSpPr>
            <p:nvPr/>
          </p:nvGrpSpPr>
          <p:grpSpPr bwMode="auto">
            <a:xfrm>
              <a:off x="3573" y="1479"/>
              <a:ext cx="124" cy="128"/>
              <a:chOff x="3573" y="1479"/>
              <a:chExt cx="124" cy="128"/>
            </a:xfrm>
          </p:grpSpPr>
          <p:sp>
            <p:nvSpPr>
              <p:cNvPr id="35200" name="Freeform 103"/>
              <p:cNvSpPr>
                <a:spLocks/>
              </p:cNvSpPr>
              <p:nvPr/>
            </p:nvSpPr>
            <p:spPr bwMode="auto">
              <a:xfrm>
                <a:off x="3573"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201" name="Freeform 104"/>
              <p:cNvSpPr>
                <a:spLocks/>
              </p:cNvSpPr>
              <p:nvPr/>
            </p:nvSpPr>
            <p:spPr bwMode="auto">
              <a:xfrm>
                <a:off x="3573"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grpSp>
        <p:grpSp>
          <p:nvGrpSpPr>
            <p:cNvPr id="34834" name="Group 108"/>
            <p:cNvGrpSpPr>
              <a:grpSpLocks/>
            </p:cNvGrpSpPr>
            <p:nvPr/>
          </p:nvGrpSpPr>
          <p:grpSpPr bwMode="auto">
            <a:xfrm>
              <a:off x="4924" y="1479"/>
              <a:ext cx="124" cy="128"/>
              <a:chOff x="4924" y="1479"/>
              <a:chExt cx="124" cy="128"/>
            </a:xfrm>
          </p:grpSpPr>
          <p:sp>
            <p:nvSpPr>
              <p:cNvPr id="35198" name="Freeform 106"/>
              <p:cNvSpPr>
                <a:spLocks/>
              </p:cNvSpPr>
              <p:nvPr/>
            </p:nvSpPr>
            <p:spPr bwMode="auto">
              <a:xfrm>
                <a:off x="4924"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99" name="Freeform 107"/>
              <p:cNvSpPr>
                <a:spLocks/>
              </p:cNvSpPr>
              <p:nvPr/>
            </p:nvSpPr>
            <p:spPr bwMode="auto">
              <a:xfrm>
                <a:off x="4924"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grpSp>
        <p:sp>
          <p:nvSpPr>
            <p:cNvPr id="34835" name="Rectangle 109"/>
            <p:cNvSpPr>
              <a:spLocks noChangeArrowheads="1"/>
            </p:cNvSpPr>
            <p:nvPr/>
          </p:nvSpPr>
          <p:spPr bwMode="auto">
            <a:xfrm>
              <a:off x="273" y="1691"/>
              <a:ext cx="716"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836" name="Rectangle 110"/>
            <p:cNvSpPr>
              <a:spLocks noChangeArrowheads="1"/>
            </p:cNvSpPr>
            <p:nvPr/>
          </p:nvSpPr>
          <p:spPr bwMode="auto">
            <a:xfrm>
              <a:off x="337" y="1718"/>
              <a:ext cx="47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Scope of effort </a:t>
              </a:r>
              <a:endParaRPr lang="en-US" sz="1800" dirty="0">
                <a:solidFill>
                  <a:srgbClr val="000000"/>
                </a:solidFill>
                <a:latin typeface="Calibri" pitchFamily="34" charset="0"/>
                <a:cs typeface="Arial" charset="0"/>
              </a:endParaRPr>
            </a:p>
          </p:txBody>
        </p:sp>
        <p:sp>
          <p:nvSpPr>
            <p:cNvPr id="34837" name="Rectangle 111"/>
            <p:cNvSpPr>
              <a:spLocks noChangeArrowheads="1"/>
            </p:cNvSpPr>
            <p:nvPr/>
          </p:nvSpPr>
          <p:spPr bwMode="auto">
            <a:xfrm>
              <a:off x="483" y="1799"/>
              <a:ext cx="2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defined</a:t>
              </a:r>
              <a:endParaRPr lang="en-US" sz="1800" dirty="0">
                <a:solidFill>
                  <a:srgbClr val="000000"/>
                </a:solidFill>
                <a:latin typeface="Calibri" pitchFamily="34" charset="0"/>
                <a:cs typeface="Arial" charset="0"/>
              </a:endParaRPr>
            </a:p>
          </p:txBody>
        </p:sp>
        <p:sp>
          <p:nvSpPr>
            <p:cNvPr id="34838" name="Rectangle 112"/>
            <p:cNvSpPr>
              <a:spLocks noChangeArrowheads="1"/>
            </p:cNvSpPr>
            <p:nvPr/>
          </p:nvSpPr>
          <p:spPr bwMode="auto">
            <a:xfrm>
              <a:off x="1495" y="1691"/>
              <a:ext cx="773"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839" name="Rectangle 113"/>
            <p:cNvSpPr>
              <a:spLocks noChangeArrowheads="1"/>
            </p:cNvSpPr>
            <p:nvPr/>
          </p:nvSpPr>
          <p:spPr bwMode="auto">
            <a:xfrm>
              <a:off x="1631" y="1718"/>
              <a:ext cx="4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90% designs </a:t>
              </a:r>
              <a:endParaRPr lang="en-US" sz="1800" dirty="0">
                <a:solidFill>
                  <a:srgbClr val="000000"/>
                </a:solidFill>
                <a:latin typeface="Calibri" pitchFamily="34" charset="0"/>
                <a:cs typeface="Arial" charset="0"/>
              </a:endParaRPr>
            </a:p>
          </p:txBody>
        </p:sp>
        <p:sp>
          <p:nvSpPr>
            <p:cNvPr id="34840" name="Rectangle 114"/>
            <p:cNvSpPr>
              <a:spLocks noChangeArrowheads="1"/>
            </p:cNvSpPr>
            <p:nvPr/>
          </p:nvSpPr>
          <p:spPr bwMode="auto">
            <a:xfrm>
              <a:off x="1675" y="1799"/>
              <a:ext cx="3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developed</a:t>
              </a:r>
              <a:endParaRPr lang="en-US" sz="1800" dirty="0">
                <a:solidFill>
                  <a:srgbClr val="000000"/>
                </a:solidFill>
                <a:latin typeface="Calibri" pitchFamily="34" charset="0"/>
                <a:cs typeface="Arial" charset="0"/>
              </a:endParaRPr>
            </a:p>
          </p:txBody>
        </p:sp>
        <p:sp>
          <p:nvSpPr>
            <p:cNvPr id="34841" name="Rectangle 115"/>
            <p:cNvSpPr>
              <a:spLocks noChangeArrowheads="1"/>
            </p:cNvSpPr>
            <p:nvPr/>
          </p:nvSpPr>
          <p:spPr bwMode="auto">
            <a:xfrm>
              <a:off x="1022" y="969"/>
              <a:ext cx="4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Design and </a:t>
              </a:r>
              <a:endParaRPr lang="en-US" sz="1800" dirty="0">
                <a:solidFill>
                  <a:srgbClr val="000000"/>
                </a:solidFill>
                <a:latin typeface="Calibri" pitchFamily="34" charset="0"/>
                <a:cs typeface="Arial" charset="0"/>
              </a:endParaRPr>
            </a:p>
          </p:txBody>
        </p:sp>
        <p:sp>
          <p:nvSpPr>
            <p:cNvPr id="34842" name="Rectangle 116"/>
            <p:cNvSpPr>
              <a:spLocks noChangeArrowheads="1"/>
            </p:cNvSpPr>
            <p:nvPr/>
          </p:nvSpPr>
          <p:spPr bwMode="auto">
            <a:xfrm>
              <a:off x="1042" y="1055"/>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Procedure </a:t>
              </a:r>
              <a:endParaRPr lang="en-US" sz="1800" dirty="0">
                <a:solidFill>
                  <a:srgbClr val="000000"/>
                </a:solidFill>
                <a:latin typeface="Calibri" pitchFamily="34" charset="0"/>
                <a:cs typeface="Arial" charset="0"/>
              </a:endParaRPr>
            </a:p>
          </p:txBody>
        </p:sp>
        <p:sp>
          <p:nvSpPr>
            <p:cNvPr id="34843" name="Rectangle 117"/>
            <p:cNvSpPr>
              <a:spLocks noChangeArrowheads="1"/>
            </p:cNvSpPr>
            <p:nvPr/>
          </p:nvSpPr>
          <p:spPr bwMode="auto">
            <a:xfrm>
              <a:off x="982" y="1142"/>
              <a:ext cx="4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Development</a:t>
              </a:r>
              <a:endParaRPr lang="en-US" sz="1800" dirty="0">
                <a:solidFill>
                  <a:srgbClr val="000000"/>
                </a:solidFill>
                <a:latin typeface="Calibri" pitchFamily="34" charset="0"/>
                <a:cs typeface="Arial" charset="0"/>
              </a:endParaRPr>
            </a:p>
          </p:txBody>
        </p:sp>
        <p:sp>
          <p:nvSpPr>
            <p:cNvPr id="34844" name="Rectangle 118"/>
            <p:cNvSpPr>
              <a:spLocks noChangeArrowheads="1"/>
            </p:cNvSpPr>
            <p:nvPr/>
          </p:nvSpPr>
          <p:spPr bwMode="auto">
            <a:xfrm>
              <a:off x="2619" y="969"/>
              <a:ext cx="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845" name="Rectangle 119"/>
            <p:cNvSpPr>
              <a:spLocks noChangeArrowheads="1"/>
            </p:cNvSpPr>
            <p:nvPr/>
          </p:nvSpPr>
          <p:spPr bwMode="auto">
            <a:xfrm>
              <a:off x="2555" y="1055"/>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Environmental, </a:t>
              </a:r>
              <a:endParaRPr lang="en-US" sz="1800" dirty="0">
                <a:solidFill>
                  <a:srgbClr val="000000"/>
                </a:solidFill>
                <a:latin typeface="Calibri" pitchFamily="34" charset="0"/>
                <a:cs typeface="Arial" charset="0"/>
              </a:endParaRPr>
            </a:p>
          </p:txBody>
        </p:sp>
        <p:sp>
          <p:nvSpPr>
            <p:cNvPr id="34846" name="Rectangle 120"/>
            <p:cNvSpPr>
              <a:spLocks noChangeArrowheads="1"/>
            </p:cNvSpPr>
            <p:nvPr/>
          </p:nvSpPr>
          <p:spPr bwMode="auto">
            <a:xfrm>
              <a:off x="2522" y="1142"/>
              <a:ext cx="5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and SMS Review</a:t>
              </a:r>
              <a:endParaRPr lang="en-US" sz="1800" dirty="0">
                <a:solidFill>
                  <a:srgbClr val="000000"/>
                </a:solidFill>
                <a:latin typeface="Calibri" pitchFamily="34" charset="0"/>
                <a:cs typeface="Arial" charset="0"/>
              </a:endParaRPr>
            </a:p>
          </p:txBody>
        </p:sp>
        <p:sp>
          <p:nvSpPr>
            <p:cNvPr id="34847" name="Rectangle 121"/>
            <p:cNvSpPr>
              <a:spLocks noChangeArrowheads="1"/>
            </p:cNvSpPr>
            <p:nvPr/>
          </p:nvSpPr>
          <p:spPr bwMode="auto">
            <a:xfrm>
              <a:off x="3757" y="969"/>
              <a:ext cx="5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Implementation </a:t>
              </a:r>
              <a:endParaRPr lang="en-US" sz="1800" dirty="0">
                <a:solidFill>
                  <a:srgbClr val="000000"/>
                </a:solidFill>
                <a:latin typeface="Calibri" pitchFamily="34" charset="0"/>
                <a:cs typeface="Arial" charset="0"/>
              </a:endParaRPr>
            </a:p>
          </p:txBody>
        </p:sp>
        <p:sp>
          <p:nvSpPr>
            <p:cNvPr id="34848" name="Rectangle 122"/>
            <p:cNvSpPr>
              <a:spLocks noChangeArrowheads="1"/>
            </p:cNvSpPr>
            <p:nvPr/>
          </p:nvSpPr>
          <p:spPr bwMode="auto">
            <a:xfrm>
              <a:off x="4015" y="1055"/>
              <a:ext cx="1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and </a:t>
              </a:r>
              <a:endParaRPr lang="en-US" sz="1800" dirty="0">
                <a:solidFill>
                  <a:srgbClr val="000000"/>
                </a:solidFill>
                <a:latin typeface="Calibri" pitchFamily="34" charset="0"/>
                <a:cs typeface="Arial" charset="0"/>
              </a:endParaRPr>
            </a:p>
          </p:txBody>
        </p:sp>
        <p:sp>
          <p:nvSpPr>
            <p:cNvPr id="34849" name="Rectangle 123"/>
            <p:cNvSpPr>
              <a:spLocks noChangeArrowheads="1"/>
            </p:cNvSpPr>
            <p:nvPr/>
          </p:nvSpPr>
          <p:spPr bwMode="auto">
            <a:xfrm>
              <a:off x="3915" y="1142"/>
              <a:ext cx="2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Training</a:t>
              </a:r>
              <a:endParaRPr lang="en-US" sz="1800" dirty="0">
                <a:solidFill>
                  <a:srgbClr val="000000"/>
                </a:solidFill>
                <a:latin typeface="Calibri" pitchFamily="34" charset="0"/>
                <a:cs typeface="Arial" charset="0"/>
              </a:endParaRPr>
            </a:p>
          </p:txBody>
        </p:sp>
        <p:sp>
          <p:nvSpPr>
            <p:cNvPr id="34850" name="Rectangle 124"/>
            <p:cNvSpPr>
              <a:spLocks noChangeArrowheads="1"/>
            </p:cNvSpPr>
            <p:nvPr/>
          </p:nvSpPr>
          <p:spPr bwMode="auto">
            <a:xfrm>
              <a:off x="4725" y="969"/>
              <a:ext cx="1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Post</a:t>
              </a:r>
              <a:endParaRPr lang="en-US" sz="1800" dirty="0">
                <a:solidFill>
                  <a:srgbClr val="000000"/>
                </a:solidFill>
                <a:latin typeface="Calibri" pitchFamily="34" charset="0"/>
                <a:cs typeface="Arial" charset="0"/>
              </a:endParaRPr>
            </a:p>
          </p:txBody>
        </p:sp>
        <p:sp>
          <p:nvSpPr>
            <p:cNvPr id="34851" name="Rectangle 125"/>
            <p:cNvSpPr>
              <a:spLocks noChangeArrowheads="1"/>
            </p:cNvSpPr>
            <p:nvPr/>
          </p:nvSpPr>
          <p:spPr bwMode="auto">
            <a:xfrm>
              <a:off x="4923" y="969"/>
              <a:ext cx="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a:t>
              </a:r>
              <a:endParaRPr lang="en-US" sz="1800" dirty="0">
                <a:solidFill>
                  <a:srgbClr val="000000"/>
                </a:solidFill>
                <a:latin typeface="Calibri" pitchFamily="34" charset="0"/>
                <a:cs typeface="Arial" charset="0"/>
              </a:endParaRPr>
            </a:p>
          </p:txBody>
        </p:sp>
        <p:sp>
          <p:nvSpPr>
            <p:cNvPr id="34852" name="Rectangle 126"/>
            <p:cNvSpPr>
              <a:spLocks noChangeArrowheads="1"/>
            </p:cNvSpPr>
            <p:nvPr/>
          </p:nvSpPr>
          <p:spPr bwMode="auto">
            <a:xfrm>
              <a:off x="4952" y="969"/>
              <a:ext cx="5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Implementation </a:t>
              </a:r>
              <a:endParaRPr lang="en-US" sz="1800" dirty="0">
                <a:solidFill>
                  <a:srgbClr val="000000"/>
                </a:solidFill>
                <a:latin typeface="Calibri" pitchFamily="34" charset="0"/>
                <a:cs typeface="Arial" charset="0"/>
              </a:endParaRPr>
            </a:p>
          </p:txBody>
        </p:sp>
        <p:sp>
          <p:nvSpPr>
            <p:cNvPr id="34853" name="Rectangle 127"/>
            <p:cNvSpPr>
              <a:spLocks noChangeArrowheads="1"/>
            </p:cNvSpPr>
            <p:nvPr/>
          </p:nvSpPr>
          <p:spPr bwMode="auto">
            <a:xfrm>
              <a:off x="4925" y="1055"/>
              <a:ext cx="41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Review and </a:t>
              </a:r>
              <a:endParaRPr lang="en-US" sz="1800" dirty="0">
                <a:solidFill>
                  <a:srgbClr val="000000"/>
                </a:solidFill>
                <a:latin typeface="Calibri" pitchFamily="34" charset="0"/>
                <a:cs typeface="Arial" charset="0"/>
              </a:endParaRPr>
            </a:p>
          </p:txBody>
        </p:sp>
        <p:sp>
          <p:nvSpPr>
            <p:cNvPr id="34854" name="Rectangle 128"/>
            <p:cNvSpPr>
              <a:spLocks noChangeArrowheads="1"/>
            </p:cNvSpPr>
            <p:nvPr/>
          </p:nvSpPr>
          <p:spPr bwMode="auto">
            <a:xfrm>
              <a:off x="4881" y="1142"/>
              <a:ext cx="4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Modifications</a:t>
              </a:r>
              <a:endParaRPr lang="en-US" sz="1800" dirty="0">
                <a:solidFill>
                  <a:srgbClr val="000000"/>
                </a:solidFill>
                <a:latin typeface="Calibri" pitchFamily="34" charset="0"/>
                <a:cs typeface="Arial" charset="0"/>
              </a:endParaRPr>
            </a:p>
          </p:txBody>
        </p:sp>
        <p:sp>
          <p:nvSpPr>
            <p:cNvPr id="34855" name="Rectangle 129"/>
            <p:cNvSpPr>
              <a:spLocks noChangeArrowheads="1"/>
            </p:cNvSpPr>
            <p:nvPr/>
          </p:nvSpPr>
          <p:spPr bwMode="auto">
            <a:xfrm>
              <a:off x="331" y="969"/>
              <a:ext cx="2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Study </a:t>
              </a:r>
              <a:endParaRPr lang="en-US" sz="1800" dirty="0">
                <a:solidFill>
                  <a:srgbClr val="000000"/>
                </a:solidFill>
                <a:latin typeface="Calibri" pitchFamily="34" charset="0"/>
                <a:cs typeface="Arial" charset="0"/>
              </a:endParaRPr>
            </a:p>
          </p:txBody>
        </p:sp>
        <p:sp>
          <p:nvSpPr>
            <p:cNvPr id="34856" name="Rectangle 130"/>
            <p:cNvSpPr>
              <a:spLocks noChangeArrowheads="1"/>
            </p:cNvSpPr>
            <p:nvPr/>
          </p:nvSpPr>
          <p:spPr bwMode="auto">
            <a:xfrm>
              <a:off x="376" y="1055"/>
              <a:ext cx="1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and </a:t>
              </a:r>
              <a:endParaRPr lang="en-US" sz="1800" dirty="0">
                <a:solidFill>
                  <a:srgbClr val="000000"/>
                </a:solidFill>
                <a:latin typeface="Calibri" pitchFamily="34" charset="0"/>
                <a:cs typeface="Arial" charset="0"/>
              </a:endParaRPr>
            </a:p>
          </p:txBody>
        </p:sp>
        <p:sp>
          <p:nvSpPr>
            <p:cNvPr id="34857" name="Rectangle 131"/>
            <p:cNvSpPr>
              <a:spLocks noChangeArrowheads="1"/>
            </p:cNvSpPr>
            <p:nvPr/>
          </p:nvSpPr>
          <p:spPr bwMode="auto">
            <a:xfrm>
              <a:off x="279" y="1142"/>
              <a:ext cx="2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Scoping</a:t>
              </a:r>
              <a:endParaRPr lang="en-US" sz="1800" dirty="0">
                <a:solidFill>
                  <a:srgbClr val="000000"/>
                </a:solidFill>
                <a:latin typeface="Calibri" pitchFamily="34" charset="0"/>
                <a:cs typeface="Arial" charset="0"/>
              </a:endParaRPr>
            </a:p>
          </p:txBody>
        </p:sp>
        <p:sp>
          <p:nvSpPr>
            <p:cNvPr id="34858" name="Freeform 132"/>
            <p:cNvSpPr>
              <a:spLocks/>
            </p:cNvSpPr>
            <p:nvPr/>
          </p:nvSpPr>
          <p:spPr bwMode="auto">
            <a:xfrm>
              <a:off x="327" y="819"/>
              <a:ext cx="264" cy="125"/>
            </a:xfrm>
            <a:custGeom>
              <a:avLst/>
              <a:gdLst>
                <a:gd name="T0" fmla="*/ 0 w 4400"/>
                <a:gd name="T1" fmla="*/ 0 h 2083"/>
                <a:gd name="T2" fmla="*/ 0 w 4400"/>
                <a:gd name="T3" fmla="*/ 0 h 2083"/>
                <a:gd name="T4" fmla="*/ 0 w 4400"/>
                <a:gd name="T5" fmla="*/ 0 h 2083"/>
                <a:gd name="T6" fmla="*/ 0 w 4400"/>
                <a:gd name="T7" fmla="*/ 0 h 2083"/>
                <a:gd name="T8" fmla="*/ 0 w 4400"/>
                <a:gd name="T9" fmla="*/ 0 h 2083"/>
                <a:gd name="T10" fmla="*/ 0 w 4400"/>
                <a:gd name="T11" fmla="*/ 0 h 2083"/>
                <a:gd name="T12" fmla="*/ 0 w 4400"/>
                <a:gd name="T13" fmla="*/ 0 h 2083"/>
                <a:gd name="T14" fmla="*/ 0 60000 65536"/>
                <a:gd name="T15" fmla="*/ 0 60000 65536"/>
                <a:gd name="T16" fmla="*/ 0 60000 65536"/>
                <a:gd name="T17" fmla="*/ 0 60000 65536"/>
                <a:gd name="T18" fmla="*/ 0 60000 65536"/>
                <a:gd name="T19" fmla="*/ 0 60000 65536"/>
                <a:gd name="T20" fmla="*/ 0 60000 65536"/>
                <a:gd name="T21" fmla="*/ 0 w 4400"/>
                <a:gd name="T22" fmla="*/ 0 h 2083"/>
                <a:gd name="T23" fmla="*/ 4400 w 4400"/>
                <a:gd name="T24" fmla="*/ 2083 h 20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00" h="2083">
                  <a:moveTo>
                    <a:pt x="0" y="2083"/>
                  </a:moveTo>
                  <a:cubicBezTo>
                    <a:pt x="0" y="1508"/>
                    <a:pt x="227" y="1042"/>
                    <a:pt x="507" y="1042"/>
                  </a:cubicBezTo>
                  <a:lnTo>
                    <a:pt x="1693" y="1042"/>
                  </a:lnTo>
                  <a:cubicBezTo>
                    <a:pt x="1973" y="1042"/>
                    <a:pt x="2200" y="576"/>
                    <a:pt x="2200" y="0"/>
                  </a:cubicBezTo>
                  <a:cubicBezTo>
                    <a:pt x="2200" y="576"/>
                    <a:pt x="2427" y="1042"/>
                    <a:pt x="2707" y="1042"/>
                  </a:cubicBezTo>
                  <a:lnTo>
                    <a:pt x="3893" y="1042"/>
                  </a:lnTo>
                  <a:cubicBezTo>
                    <a:pt x="4173" y="1042"/>
                    <a:pt x="4400" y="1508"/>
                    <a:pt x="4400" y="2083"/>
                  </a:cubicBezTo>
                </a:path>
              </a:pathLst>
            </a:custGeom>
            <a:noFill/>
            <a:ln w="17">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859" name="Freeform 133"/>
            <p:cNvSpPr>
              <a:spLocks/>
            </p:cNvSpPr>
            <p:nvPr/>
          </p:nvSpPr>
          <p:spPr bwMode="auto">
            <a:xfrm>
              <a:off x="725" y="819"/>
              <a:ext cx="4159" cy="126"/>
            </a:xfrm>
            <a:custGeom>
              <a:avLst/>
              <a:gdLst>
                <a:gd name="T0" fmla="*/ 0 w 17329"/>
                <a:gd name="T1" fmla="*/ 0 h 521"/>
                <a:gd name="T2" fmla="*/ 0 w 17329"/>
                <a:gd name="T3" fmla="*/ 0 h 521"/>
                <a:gd name="T4" fmla="*/ 0 w 17329"/>
                <a:gd name="T5" fmla="*/ 0 h 521"/>
                <a:gd name="T6" fmla="*/ 0 w 17329"/>
                <a:gd name="T7" fmla="*/ 0 h 521"/>
                <a:gd name="T8" fmla="*/ 0 w 17329"/>
                <a:gd name="T9" fmla="*/ 0 h 521"/>
                <a:gd name="T10" fmla="*/ 0 w 17329"/>
                <a:gd name="T11" fmla="*/ 0 h 521"/>
                <a:gd name="T12" fmla="*/ 0 w 17329"/>
                <a:gd name="T13" fmla="*/ 0 h 521"/>
                <a:gd name="T14" fmla="*/ 0 60000 65536"/>
                <a:gd name="T15" fmla="*/ 0 60000 65536"/>
                <a:gd name="T16" fmla="*/ 0 60000 65536"/>
                <a:gd name="T17" fmla="*/ 0 60000 65536"/>
                <a:gd name="T18" fmla="*/ 0 60000 65536"/>
                <a:gd name="T19" fmla="*/ 0 60000 65536"/>
                <a:gd name="T20" fmla="*/ 0 60000 65536"/>
                <a:gd name="T21" fmla="*/ 0 w 17329"/>
                <a:gd name="T22" fmla="*/ 0 h 521"/>
                <a:gd name="T23" fmla="*/ 17329 w 17329"/>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9" h="521">
                  <a:moveTo>
                    <a:pt x="0" y="521"/>
                  </a:moveTo>
                  <a:cubicBezTo>
                    <a:pt x="0" y="377"/>
                    <a:pt x="171" y="261"/>
                    <a:pt x="382" y="261"/>
                  </a:cubicBezTo>
                  <a:lnTo>
                    <a:pt x="8283" y="261"/>
                  </a:lnTo>
                  <a:cubicBezTo>
                    <a:pt x="8494" y="261"/>
                    <a:pt x="8665" y="144"/>
                    <a:pt x="8665" y="0"/>
                  </a:cubicBezTo>
                  <a:cubicBezTo>
                    <a:pt x="8665" y="144"/>
                    <a:pt x="8836" y="261"/>
                    <a:pt x="9046" y="261"/>
                  </a:cubicBezTo>
                  <a:lnTo>
                    <a:pt x="16948" y="261"/>
                  </a:lnTo>
                  <a:cubicBezTo>
                    <a:pt x="17159" y="261"/>
                    <a:pt x="17329" y="377"/>
                    <a:pt x="17329" y="521"/>
                  </a:cubicBezTo>
                </a:path>
              </a:pathLst>
            </a:custGeom>
            <a:noFill/>
            <a:ln w="17">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860" name="Rectangle 134"/>
            <p:cNvSpPr>
              <a:spLocks noChangeArrowheads="1"/>
            </p:cNvSpPr>
            <p:nvPr/>
          </p:nvSpPr>
          <p:spPr bwMode="auto">
            <a:xfrm>
              <a:off x="3209" y="1691"/>
              <a:ext cx="851"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861" name="Rectangle 135"/>
            <p:cNvSpPr>
              <a:spLocks noChangeArrowheads="1"/>
            </p:cNvSpPr>
            <p:nvPr/>
          </p:nvSpPr>
          <p:spPr bwMode="auto">
            <a:xfrm>
              <a:off x="3303" y="1718"/>
              <a:ext cx="5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Preferred design </a:t>
              </a:r>
              <a:endParaRPr lang="en-US" sz="1800" dirty="0">
                <a:solidFill>
                  <a:srgbClr val="000000"/>
                </a:solidFill>
                <a:latin typeface="Calibri" pitchFamily="34" charset="0"/>
                <a:cs typeface="Arial" charset="0"/>
              </a:endParaRPr>
            </a:p>
          </p:txBody>
        </p:sp>
        <p:sp>
          <p:nvSpPr>
            <p:cNvPr id="34862" name="Rectangle 136"/>
            <p:cNvSpPr>
              <a:spLocks noChangeArrowheads="1"/>
            </p:cNvSpPr>
            <p:nvPr/>
          </p:nvSpPr>
          <p:spPr bwMode="auto">
            <a:xfrm>
              <a:off x="3410" y="1799"/>
              <a:ext cx="3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determined</a:t>
              </a:r>
              <a:endParaRPr lang="en-US" sz="1800" dirty="0">
                <a:solidFill>
                  <a:srgbClr val="000000"/>
                </a:solidFill>
                <a:latin typeface="Calibri" pitchFamily="34" charset="0"/>
                <a:cs typeface="Arial" charset="0"/>
              </a:endParaRPr>
            </a:p>
          </p:txBody>
        </p:sp>
        <p:sp>
          <p:nvSpPr>
            <p:cNvPr id="34863" name="Rectangle 137"/>
            <p:cNvSpPr>
              <a:spLocks noChangeArrowheads="1"/>
            </p:cNvSpPr>
            <p:nvPr/>
          </p:nvSpPr>
          <p:spPr bwMode="auto">
            <a:xfrm>
              <a:off x="4568" y="1691"/>
              <a:ext cx="850"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864" name="Rectangle 138"/>
            <p:cNvSpPr>
              <a:spLocks noChangeArrowheads="1"/>
            </p:cNvSpPr>
            <p:nvPr/>
          </p:nvSpPr>
          <p:spPr bwMode="auto">
            <a:xfrm>
              <a:off x="4685" y="1718"/>
              <a:ext cx="4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Implementation </a:t>
              </a:r>
              <a:endParaRPr lang="en-US" sz="1800" dirty="0">
                <a:solidFill>
                  <a:srgbClr val="000000"/>
                </a:solidFill>
                <a:latin typeface="Calibri" pitchFamily="34" charset="0"/>
                <a:cs typeface="Arial" charset="0"/>
              </a:endParaRPr>
            </a:p>
          </p:txBody>
        </p:sp>
        <p:sp>
          <p:nvSpPr>
            <p:cNvPr id="34865" name="Rectangle 139"/>
            <p:cNvSpPr>
              <a:spLocks noChangeArrowheads="1"/>
            </p:cNvSpPr>
            <p:nvPr/>
          </p:nvSpPr>
          <p:spPr bwMode="auto">
            <a:xfrm>
              <a:off x="4784" y="1799"/>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completed</a:t>
              </a:r>
              <a:endParaRPr lang="en-US" sz="1800" dirty="0">
                <a:solidFill>
                  <a:srgbClr val="000000"/>
                </a:solidFill>
                <a:latin typeface="Calibri" pitchFamily="34" charset="0"/>
                <a:cs typeface="Arial" charset="0"/>
              </a:endParaRPr>
            </a:p>
          </p:txBody>
        </p:sp>
        <p:sp>
          <p:nvSpPr>
            <p:cNvPr id="34866" name="Rectangle 140"/>
            <p:cNvSpPr>
              <a:spLocks noChangeArrowheads="1"/>
            </p:cNvSpPr>
            <p:nvPr/>
          </p:nvSpPr>
          <p:spPr bwMode="auto">
            <a:xfrm>
              <a:off x="252" y="726"/>
              <a:ext cx="4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1100" i="1" dirty="0">
                  <a:solidFill>
                    <a:srgbClr val="0000FF"/>
                  </a:solidFill>
                  <a:latin typeface="Calibri"/>
                  <a:cs typeface="Arial" charset="0"/>
                </a:rPr>
                <a:t>Study Team</a:t>
              </a:r>
              <a:endParaRPr lang="en-US" sz="1800" dirty="0">
                <a:solidFill>
                  <a:srgbClr val="000000"/>
                </a:solidFill>
                <a:latin typeface="Calibri" pitchFamily="34" charset="0"/>
                <a:cs typeface="Arial" charset="0"/>
              </a:endParaRPr>
            </a:p>
          </p:txBody>
        </p:sp>
        <p:sp>
          <p:nvSpPr>
            <p:cNvPr id="34867" name="Rectangle 141"/>
            <p:cNvSpPr>
              <a:spLocks noChangeArrowheads="1"/>
            </p:cNvSpPr>
            <p:nvPr/>
          </p:nvSpPr>
          <p:spPr bwMode="auto">
            <a:xfrm>
              <a:off x="2061" y="726"/>
              <a:ext cx="14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1100" i="1" dirty="0">
                  <a:solidFill>
                    <a:srgbClr val="0000FF"/>
                  </a:solidFill>
                  <a:latin typeface="Calibri"/>
                  <a:cs typeface="Arial" charset="0"/>
                </a:rPr>
                <a:t>Design and Implementation Team</a:t>
              </a:r>
              <a:endParaRPr lang="en-US" sz="1800" dirty="0">
                <a:solidFill>
                  <a:srgbClr val="000000"/>
                </a:solidFill>
                <a:latin typeface="Calibri" pitchFamily="34" charset="0"/>
                <a:cs typeface="Arial" charset="0"/>
              </a:endParaRPr>
            </a:p>
          </p:txBody>
        </p:sp>
        <p:sp>
          <p:nvSpPr>
            <p:cNvPr id="34868" name="Rectangle 142"/>
            <p:cNvSpPr>
              <a:spLocks noChangeArrowheads="1"/>
            </p:cNvSpPr>
            <p:nvPr/>
          </p:nvSpPr>
          <p:spPr bwMode="auto">
            <a:xfrm>
              <a:off x="827" y="1515"/>
              <a:ext cx="53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700" i="1" dirty="0">
                  <a:solidFill>
                    <a:srgbClr val="C4BD97"/>
                  </a:solidFill>
                  <a:latin typeface="Calibri"/>
                  <a:cs typeface="Arial" charset="0"/>
                </a:rPr>
                <a:t>Key Decision Points</a:t>
              </a:r>
              <a:endParaRPr lang="en-US" sz="1800" dirty="0">
                <a:solidFill>
                  <a:srgbClr val="000000"/>
                </a:solidFill>
                <a:latin typeface="Calibri" pitchFamily="34" charset="0"/>
                <a:cs typeface="Arial" charset="0"/>
              </a:endParaRPr>
            </a:p>
          </p:txBody>
        </p:sp>
        <p:grpSp>
          <p:nvGrpSpPr>
            <p:cNvPr id="34869" name="Group 229"/>
            <p:cNvGrpSpPr>
              <a:grpSpLocks/>
            </p:cNvGrpSpPr>
            <p:nvPr/>
          </p:nvGrpSpPr>
          <p:grpSpPr bwMode="auto">
            <a:xfrm>
              <a:off x="318" y="1886"/>
              <a:ext cx="4692" cy="126"/>
              <a:chOff x="318" y="1886"/>
              <a:chExt cx="4692" cy="126"/>
            </a:xfrm>
          </p:grpSpPr>
          <p:sp>
            <p:nvSpPr>
              <p:cNvPr id="35112" name="Freeform 143"/>
              <p:cNvSpPr>
                <a:spLocks noEditPoints="1"/>
              </p:cNvSpPr>
              <p:nvPr/>
            </p:nvSpPr>
            <p:spPr bwMode="auto">
              <a:xfrm>
                <a:off x="318" y="1886"/>
                <a:ext cx="513" cy="73"/>
              </a:xfrm>
              <a:custGeom>
                <a:avLst/>
                <a:gdLst>
                  <a:gd name="T0" fmla="*/ 16 w 513"/>
                  <a:gd name="T1" fmla="*/ 7 h 73"/>
                  <a:gd name="T2" fmla="*/ 19 w 513"/>
                  <a:gd name="T3" fmla="*/ 18 h 73"/>
                  <a:gd name="T4" fmla="*/ 25 w 513"/>
                  <a:gd name="T5" fmla="*/ 28 h 73"/>
                  <a:gd name="T6" fmla="*/ 31 w 513"/>
                  <a:gd name="T7" fmla="*/ 34 h 73"/>
                  <a:gd name="T8" fmla="*/ 17 w 513"/>
                  <a:gd name="T9" fmla="*/ 41 h 73"/>
                  <a:gd name="T10" fmla="*/ 8 w 513"/>
                  <a:gd name="T11" fmla="*/ 29 h 73"/>
                  <a:gd name="T12" fmla="*/ 2 w 513"/>
                  <a:gd name="T13" fmla="*/ 15 h 73"/>
                  <a:gd name="T14" fmla="*/ 0 w 513"/>
                  <a:gd name="T15" fmla="*/ 1 h 73"/>
                  <a:gd name="T16" fmla="*/ 41 w 513"/>
                  <a:gd name="T17" fmla="*/ 43 h 73"/>
                  <a:gd name="T18" fmla="*/ 51 w 513"/>
                  <a:gd name="T19" fmla="*/ 49 h 73"/>
                  <a:gd name="T20" fmla="*/ 66 w 513"/>
                  <a:gd name="T21" fmla="*/ 54 h 73"/>
                  <a:gd name="T22" fmla="*/ 81 w 513"/>
                  <a:gd name="T23" fmla="*/ 57 h 73"/>
                  <a:gd name="T24" fmla="*/ 77 w 513"/>
                  <a:gd name="T25" fmla="*/ 71 h 73"/>
                  <a:gd name="T26" fmla="*/ 60 w 513"/>
                  <a:gd name="T27" fmla="*/ 66 h 73"/>
                  <a:gd name="T28" fmla="*/ 43 w 513"/>
                  <a:gd name="T29" fmla="*/ 60 h 73"/>
                  <a:gd name="T30" fmla="*/ 32 w 513"/>
                  <a:gd name="T31" fmla="*/ 54 h 73"/>
                  <a:gd name="T32" fmla="*/ 95 w 513"/>
                  <a:gd name="T33" fmla="*/ 58 h 73"/>
                  <a:gd name="T34" fmla="*/ 142 w 513"/>
                  <a:gd name="T35" fmla="*/ 58 h 73"/>
                  <a:gd name="T36" fmla="*/ 97 w 513"/>
                  <a:gd name="T37" fmla="*/ 73 h 73"/>
                  <a:gd name="T38" fmla="*/ 95 w 513"/>
                  <a:gd name="T39" fmla="*/ 58 h 73"/>
                  <a:gd name="T40" fmla="*/ 203 w 513"/>
                  <a:gd name="T41" fmla="*/ 58 h 73"/>
                  <a:gd name="T42" fmla="*/ 157 w 513"/>
                  <a:gd name="T43" fmla="*/ 73 h 73"/>
                  <a:gd name="T44" fmla="*/ 219 w 513"/>
                  <a:gd name="T45" fmla="*/ 58 h 73"/>
                  <a:gd name="T46" fmla="*/ 266 w 513"/>
                  <a:gd name="T47" fmla="*/ 73 h 73"/>
                  <a:gd name="T48" fmla="*/ 219 w 513"/>
                  <a:gd name="T49" fmla="*/ 58 h 73"/>
                  <a:gd name="T50" fmla="*/ 327 w 513"/>
                  <a:gd name="T51" fmla="*/ 58 h 73"/>
                  <a:gd name="T52" fmla="*/ 281 w 513"/>
                  <a:gd name="T53" fmla="*/ 73 h 73"/>
                  <a:gd name="T54" fmla="*/ 343 w 513"/>
                  <a:gd name="T55" fmla="*/ 58 h 73"/>
                  <a:gd name="T56" fmla="*/ 389 w 513"/>
                  <a:gd name="T57" fmla="*/ 73 h 73"/>
                  <a:gd name="T58" fmla="*/ 343 w 513"/>
                  <a:gd name="T59" fmla="*/ 58 h 73"/>
                  <a:gd name="T60" fmla="*/ 451 w 513"/>
                  <a:gd name="T61" fmla="*/ 58 h 73"/>
                  <a:gd name="T62" fmla="*/ 405 w 513"/>
                  <a:gd name="T63" fmla="*/ 73 h 73"/>
                  <a:gd name="T64" fmla="*/ 467 w 513"/>
                  <a:gd name="T65" fmla="*/ 58 h 73"/>
                  <a:gd name="T66" fmla="*/ 513 w 513"/>
                  <a:gd name="T67" fmla="*/ 73 h 73"/>
                  <a:gd name="T68" fmla="*/ 467 w 513"/>
                  <a:gd name="T69" fmla="*/ 58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3"/>
                  <a:gd name="T106" fmla="*/ 0 h 73"/>
                  <a:gd name="T107" fmla="*/ 513 w 513"/>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3" h="73">
                    <a:moveTo>
                      <a:pt x="16" y="0"/>
                    </a:moveTo>
                    <a:lnTo>
                      <a:pt x="16" y="7"/>
                    </a:lnTo>
                    <a:lnTo>
                      <a:pt x="18" y="12"/>
                    </a:lnTo>
                    <a:lnTo>
                      <a:pt x="19" y="18"/>
                    </a:lnTo>
                    <a:lnTo>
                      <a:pt x="22" y="23"/>
                    </a:lnTo>
                    <a:lnTo>
                      <a:pt x="25" y="28"/>
                    </a:lnTo>
                    <a:lnTo>
                      <a:pt x="29" y="32"/>
                    </a:lnTo>
                    <a:lnTo>
                      <a:pt x="31" y="34"/>
                    </a:lnTo>
                    <a:lnTo>
                      <a:pt x="19" y="44"/>
                    </a:lnTo>
                    <a:lnTo>
                      <a:pt x="17" y="41"/>
                    </a:lnTo>
                    <a:lnTo>
                      <a:pt x="12" y="35"/>
                    </a:lnTo>
                    <a:lnTo>
                      <a:pt x="8" y="29"/>
                    </a:lnTo>
                    <a:lnTo>
                      <a:pt x="4" y="22"/>
                    </a:lnTo>
                    <a:lnTo>
                      <a:pt x="2" y="15"/>
                    </a:lnTo>
                    <a:lnTo>
                      <a:pt x="0" y="8"/>
                    </a:lnTo>
                    <a:lnTo>
                      <a:pt x="0" y="1"/>
                    </a:lnTo>
                    <a:lnTo>
                      <a:pt x="16" y="0"/>
                    </a:lnTo>
                    <a:close/>
                    <a:moveTo>
                      <a:pt x="41" y="43"/>
                    </a:moveTo>
                    <a:lnTo>
                      <a:pt x="45" y="45"/>
                    </a:lnTo>
                    <a:lnTo>
                      <a:pt x="51" y="49"/>
                    </a:lnTo>
                    <a:lnTo>
                      <a:pt x="58" y="51"/>
                    </a:lnTo>
                    <a:lnTo>
                      <a:pt x="66" y="54"/>
                    </a:lnTo>
                    <a:lnTo>
                      <a:pt x="73" y="56"/>
                    </a:lnTo>
                    <a:lnTo>
                      <a:pt x="81" y="57"/>
                    </a:lnTo>
                    <a:lnTo>
                      <a:pt x="78" y="71"/>
                    </a:lnTo>
                    <a:lnTo>
                      <a:pt x="77" y="71"/>
                    </a:lnTo>
                    <a:lnTo>
                      <a:pt x="68" y="70"/>
                    </a:lnTo>
                    <a:lnTo>
                      <a:pt x="60" y="66"/>
                    </a:lnTo>
                    <a:lnTo>
                      <a:pt x="51" y="64"/>
                    </a:lnTo>
                    <a:lnTo>
                      <a:pt x="43" y="60"/>
                    </a:lnTo>
                    <a:lnTo>
                      <a:pt x="36" y="56"/>
                    </a:lnTo>
                    <a:lnTo>
                      <a:pt x="32" y="54"/>
                    </a:lnTo>
                    <a:lnTo>
                      <a:pt x="41" y="43"/>
                    </a:lnTo>
                    <a:close/>
                    <a:moveTo>
                      <a:pt x="95" y="58"/>
                    </a:moveTo>
                    <a:lnTo>
                      <a:pt x="98" y="58"/>
                    </a:lnTo>
                    <a:lnTo>
                      <a:pt x="142" y="58"/>
                    </a:lnTo>
                    <a:lnTo>
                      <a:pt x="142" y="73"/>
                    </a:lnTo>
                    <a:lnTo>
                      <a:pt x="97" y="73"/>
                    </a:lnTo>
                    <a:lnTo>
                      <a:pt x="94" y="73"/>
                    </a:lnTo>
                    <a:lnTo>
                      <a:pt x="95" y="58"/>
                    </a:lnTo>
                    <a:close/>
                    <a:moveTo>
                      <a:pt x="157" y="58"/>
                    </a:moveTo>
                    <a:lnTo>
                      <a:pt x="203" y="58"/>
                    </a:lnTo>
                    <a:lnTo>
                      <a:pt x="203" y="73"/>
                    </a:lnTo>
                    <a:lnTo>
                      <a:pt x="157" y="73"/>
                    </a:lnTo>
                    <a:lnTo>
                      <a:pt x="157" y="58"/>
                    </a:lnTo>
                    <a:close/>
                    <a:moveTo>
                      <a:pt x="219" y="58"/>
                    </a:moveTo>
                    <a:lnTo>
                      <a:pt x="266" y="58"/>
                    </a:lnTo>
                    <a:lnTo>
                      <a:pt x="266" y="73"/>
                    </a:lnTo>
                    <a:lnTo>
                      <a:pt x="219" y="73"/>
                    </a:lnTo>
                    <a:lnTo>
                      <a:pt x="219" y="58"/>
                    </a:lnTo>
                    <a:close/>
                    <a:moveTo>
                      <a:pt x="281" y="58"/>
                    </a:moveTo>
                    <a:lnTo>
                      <a:pt x="327" y="58"/>
                    </a:lnTo>
                    <a:lnTo>
                      <a:pt x="327" y="73"/>
                    </a:lnTo>
                    <a:lnTo>
                      <a:pt x="281" y="73"/>
                    </a:lnTo>
                    <a:lnTo>
                      <a:pt x="281" y="58"/>
                    </a:lnTo>
                    <a:close/>
                    <a:moveTo>
                      <a:pt x="343" y="58"/>
                    </a:moveTo>
                    <a:lnTo>
                      <a:pt x="389" y="58"/>
                    </a:lnTo>
                    <a:lnTo>
                      <a:pt x="389" y="73"/>
                    </a:lnTo>
                    <a:lnTo>
                      <a:pt x="343" y="73"/>
                    </a:lnTo>
                    <a:lnTo>
                      <a:pt x="343" y="58"/>
                    </a:lnTo>
                    <a:close/>
                    <a:moveTo>
                      <a:pt x="405" y="58"/>
                    </a:moveTo>
                    <a:lnTo>
                      <a:pt x="451" y="58"/>
                    </a:lnTo>
                    <a:lnTo>
                      <a:pt x="451" y="73"/>
                    </a:lnTo>
                    <a:lnTo>
                      <a:pt x="405" y="73"/>
                    </a:lnTo>
                    <a:lnTo>
                      <a:pt x="405" y="58"/>
                    </a:lnTo>
                    <a:close/>
                    <a:moveTo>
                      <a:pt x="467" y="58"/>
                    </a:moveTo>
                    <a:lnTo>
                      <a:pt x="513" y="58"/>
                    </a:lnTo>
                    <a:lnTo>
                      <a:pt x="513" y="73"/>
                    </a:lnTo>
                    <a:lnTo>
                      <a:pt x="467" y="73"/>
                    </a:lnTo>
                    <a:lnTo>
                      <a:pt x="467" y="58"/>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13" name="Freeform 144"/>
              <p:cNvSpPr>
                <a:spLocks noEditPoints="1"/>
              </p:cNvSpPr>
              <p:nvPr/>
            </p:nvSpPr>
            <p:spPr bwMode="auto">
              <a:xfrm>
                <a:off x="846" y="1944"/>
                <a:ext cx="542" cy="15"/>
              </a:xfrm>
              <a:custGeom>
                <a:avLst/>
                <a:gdLst>
                  <a:gd name="T0" fmla="*/ 0 w 542"/>
                  <a:gd name="T1" fmla="*/ 0 h 15"/>
                  <a:gd name="T2" fmla="*/ 47 w 542"/>
                  <a:gd name="T3" fmla="*/ 0 h 15"/>
                  <a:gd name="T4" fmla="*/ 47 w 542"/>
                  <a:gd name="T5" fmla="*/ 15 h 15"/>
                  <a:gd name="T6" fmla="*/ 0 w 542"/>
                  <a:gd name="T7" fmla="*/ 15 h 15"/>
                  <a:gd name="T8" fmla="*/ 0 w 542"/>
                  <a:gd name="T9" fmla="*/ 0 h 15"/>
                  <a:gd name="T10" fmla="*/ 63 w 542"/>
                  <a:gd name="T11" fmla="*/ 0 h 15"/>
                  <a:gd name="T12" fmla="*/ 109 w 542"/>
                  <a:gd name="T13" fmla="*/ 0 h 15"/>
                  <a:gd name="T14" fmla="*/ 109 w 542"/>
                  <a:gd name="T15" fmla="*/ 15 h 15"/>
                  <a:gd name="T16" fmla="*/ 63 w 542"/>
                  <a:gd name="T17" fmla="*/ 15 h 15"/>
                  <a:gd name="T18" fmla="*/ 63 w 542"/>
                  <a:gd name="T19" fmla="*/ 0 h 15"/>
                  <a:gd name="T20" fmla="*/ 124 w 542"/>
                  <a:gd name="T21" fmla="*/ 0 h 15"/>
                  <a:gd name="T22" fmla="*/ 171 w 542"/>
                  <a:gd name="T23" fmla="*/ 0 h 15"/>
                  <a:gd name="T24" fmla="*/ 171 w 542"/>
                  <a:gd name="T25" fmla="*/ 15 h 15"/>
                  <a:gd name="T26" fmla="*/ 124 w 542"/>
                  <a:gd name="T27" fmla="*/ 15 h 15"/>
                  <a:gd name="T28" fmla="*/ 124 w 542"/>
                  <a:gd name="T29" fmla="*/ 0 h 15"/>
                  <a:gd name="T30" fmla="*/ 187 w 542"/>
                  <a:gd name="T31" fmla="*/ 0 h 15"/>
                  <a:gd name="T32" fmla="*/ 233 w 542"/>
                  <a:gd name="T33" fmla="*/ 0 h 15"/>
                  <a:gd name="T34" fmla="*/ 233 w 542"/>
                  <a:gd name="T35" fmla="*/ 15 h 15"/>
                  <a:gd name="T36" fmla="*/ 187 w 542"/>
                  <a:gd name="T37" fmla="*/ 15 h 15"/>
                  <a:gd name="T38" fmla="*/ 187 w 542"/>
                  <a:gd name="T39" fmla="*/ 0 h 15"/>
                  <a:gd name="T40" fmla="*/ 248 w 542"/>
                  <a:gd name="T41" fmla="*/ 0 h 15"/>
                  <a:gd name="T42" fmla="*/ 295 w 542"/>
                  <a:gd name="T43" fmla="*/ 0 h 15"/>
                  <a:gd name="T44" fmla="*/ 295 w 542"/>
                  <a:gd name="T45" fmla="*/ 15 h 15"/>
                  <a:gd name="T46" fmla="*/ 248 w 542"/>
                  <a:gd name="T47" fmla="*/ 15 h 15"/>
                  <a:gd name="T48" fmla="*/ 248 w 542"/>
                  <a:gd name="T49" fmla="*/ 0 h 15"/>
                  <a:gd name="T50" fmla="*/ 311 w 542"/>
                  <a:gd name="T51" fmla="*/ 0 h 15"/>
                  <a:gd name="T52" fmla="*/ 357 w 542"/>
                  <a:gd name="T53" fmla="*/ 0 h 15"/>
                  <a:gd name="T54" fmla="*/ 357 w 542"/>
                  <a:gd name="T55" fmla="*/ 15 h 15"/>
                  <a:gd name="T56" fmla="*/ 311 w 542"/>
                  <a:gd name="T57" fmla="*/ 15 h 15"/>
                  <a:gd name="T58" fmla="*/ 311 w 542"/>
                  <a:gd name="T59" fmla="*/ 0 h 15"/>
                  <a:gd name="T60" fmla="*/ 372 w 542"/>
                  <a:gd name="T61" fmla="*/ 0 h 15"/>
                  <a:gd name="T62" fmla="*/ 419 w 542"/>
                  <a:gd name="T63" fmla="*/ 0 h 15"/>
                  <a:gd name="T64" fmla="*/ 419 w 542"/>
                  <a:gd name="T65" fmla="*/ 15 h 15"/>
                  <a:gd name="T66" fmla="*/ 372 w 542"/>
                  <a:gd name="T67" fmla="*/ 15 h 15"/>
                  <a:gd name="T68" fmla="*/ 372 w 542"/>
                  <a:gd name="T69" fmla="*/ 0 h 15"/>
                  <a:gd name="T70" fmla="*/ 435 w 542"/>
                  <a:gd name="T71" fmla="*/ 0 h 15"/>
                  <a:gd name="T72" fmla="*/ 481 w 542"/>
                  <a:gd name="T73" fmla="*/ 0 h 15"/>
                  <a:gd name="T74" fmla="*/ 481 w 542"/>
                  <a:gd name="T75" fmla="*/ 15 h 15"/>
                  <a:gd name="T76" fmla="*/ 435 w 542"/>
                  <a:gd name="T77" fmla="*/ 15 h 15"/>
                  <a:gd name="T78" fmla="*/ 435 w 542"/>
                  <a:gd name="T79" fmla="*/ 0 h 15"/>
                  <a:gd name="T80" fmla="*/ 496 w 542"/>
                  <a:gd name="T81" fmla="*/ 0 h 15"/>
                  <a:gd name="T82" fmla="*/ 542 w 542"/>
                  <a:gd name="T83" fmla="*/ 0 h 15"/>
                  <a:gd name="T84" fmla="*/ 542 w 542"/>
                  <a:gd name="T85" fmla="*/ 15 h 15"/>
                  <a:gd name="T86" fmla="*/ 496 w 542"/>
                  <a:gd name="T87" fmla="*/ 15 h 15"/>
                  <a:gd name="T88" fmla="*/ 496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7" y="0"/>
                    </a:lnTo>
                    <a:lnTo>
                      <a:pt x="47" y="15"/>
                    </a:lnTo>
                    <a:lnTo>
                      <a:pt x="0" y="15"/>
                    </a:lnTo>
                    <a:lnTo>
                      <a:pt x="0" y="0"/>
                    </a:lnTo>
                    <a:close/>
                    <a:moveTo>
                      <a:pt x="63" y="0"/>
                    </a:moveTo>
                    <a:lnTo>
                      <a:pt x="109" y="0"/>
                    </a:lnTo>
                    <a:lnTo>
                      <a:pt x="109" y="15"/>
                    </a:lnTo>
                    <a:lnTo>
                      <a:pt x="63" y="15"/>
                    </a:lnTo>
                    <a:lnTo>
                      <a:pt x="63" y="0"/>
                    </a:lnTo>
                    <a:close/>
                    <a:moveTo>
                      <a:pt x="124" y="0"/>
                    </a:moveTo>
                    <a:lnTo>
                      <a:pt x="171" y="0"/>
                    </a:lnTo>
                    <a:lnTo>
                      <a:pt x="171" y="15"/>
                    </a:lnTo>
                    <a:lnTo>
                      <a:pt x="124" y="15"/>
                    </a:lnTo>
                    <a:lnTo>
                      <a:pt x="124" y="0"/>
                    </a:lnTo>
                    <a:close/>
                    <a:moveTo>
                      <a:pt x="187" y="0"/>
                    </a:moveTo>
                    <a:lnTo>
                      <a:pt x="233" y="0"/>
                    </a:lnTo>
                    <a:lnTo>
                      <a:pt x="233" y="15"/>
                    </a:lnTo>
                    <a:lnTo>
                      <a:pt x="187" y="15"/>
                    </a:lnTo>
                    <a:lnTo>
                      <a:pt x="187" y="0"/>
                    </a:lnTo>
                    <a:close/>
                    <a:moveTo>
                      <a:pt x="248" y="0"/>
                    </a:moveTo>
                    <a:lnTo>
                      <a:pt x="295" y="0"/>
                    </a:lnTo>
                    <a:lnTo>
                      <a:pt x="295" y="15"/>
                    </a:lnTo>
                    <a:lnTo>
                      <a:pt x="248" y="15"/>
                    </a:lnTo>
                    <a:lnTo>
                      <a:pt x="248" y="0"/>
                    </a:lnTo>
                    <a:close/>
                    <a:moveTo>
                      <a:pt x="311" y="0"/>
                    </a:moveTo>
                    <a:lnTo>
                      <a:pt x="357" y="0"/>
                    </a:lnTo>
                    <a:lnTo>
                      <a:pt x="357" y="15"/>
                    </a:lnTo>
                    <a:lnTo>
                      <a:pt x="311" y="15"/>
                    </a:lnTo>
                    <a:lnTo>
                      <a:pt x="311" y="0"/>
                    </a:lnTo>
                    <a:close/>
                    <a:moveTo>
                      <a:pt x="372" y="0"/>
                    </a:moveTo>
                    <a:lnTo>
                      <a:pt x="419" y="0"/>
                    </a:lnTo>
                    <a:lnTo>
                      <a:pt x="419" y="15"/>
                    </a:lnTo>
                    <a:lnTo>
                      <a:pt x="372" y="15"/>
                    </a:lnTo>
                    <a:lnTo>
                      <a:pt x="372" y="0"/>
                    </a:lnTo>
                    <a:close/>
                    <a:moveTo>
                      <a:pt x="435" y="0"/>
                    </a:moveTo>
                    <a:lnTo>
                      <a:pt x="481" y="0"/>
                    </a:lnTo>
                    <a:lnTo>
                      <a:pt x="481" y="15"/>
                    </a:lnTo>
                    <a:lnTo>
                      <a:pt x="435" y="15"/>
                    </a:lnTo>
                    <a:lnTo>
                      <a:pt x="435" y="0"/>
                    </a:lnTo>
                    <a:close/>
                    <a:moveTo>
                      <a:pt x="496" y="0"/>
                    </a:moveTo>
                    <a:lnTo>
                      <a:pt x="542" y="0"/>
                    </a:lnTo>
                    <a:lnTo>
                      <a:pt x="542" y="15"/>
                    </a:lnTo>
                    <a:lnTo>
                      <a:pt x="496" y="15"/>
                    </a:lnTo>
                    <a:lnTo>
                      <a:pt x="496"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14" name="Freeform 145"/>
              <p:cNvSpPr>
                <a:spLocks noEditPoints="1"/>
              </p:cNvSpPr>
              <p:nvPr/>
            </p:nvSpPr>
            <p:spPr bwMode="auto">
              <a:xfrm>
                <a:off x="1405" y="1944"/>
                <a:ext cx="542" cy="15"/>
              </a:xfrm>
              <a:custGeom>
                <a:avLst/>
                <a:gdLst>
                  <a:gd name="T0" fmla="*/ 0 w 542"/>
                  <a:gd name="T1" fmla="*/ 0 h 15"/>
                  <a:gd name="T2" fmla="*/ 46 w 542"/>
                  <a:gd name="T3" fmla="*/ 0 h 15"/>
                  <a:gd name="T4" fmla="*/ 46 w 542"/>
                  <a:gd name="T5" fmla="*/ 15 h 15"/>
                  <a:gd name="T6" fmla="*/ 0 w 542"/>
                  <a:gd name="T7" fmla="*/ 15 h 15"/>
                  <a:gd name="T8" fmla="*/ 0 w 542"/>
                  <a:gd name="T9" fmla="*/ 0 h 15"/>
                  <a:gd name="T10" fmla="*/ 61 w 542"/>
                  <a:gd name="T11" fmla="*/ 0 h 15"/>
                  <a:gd name="T12" fmla="*/ 108 w 542"/>
                  <a:gd name="T13" fmla="*/ 0 h 15"/>
                  <a:gd name="T14" fmla="*/ 108 w 542"/>
                  <a:gd name="T15" fmla="*/ 15 h 15"/>
                  <a:gd name="T16" fmla="*/ 61 w 542"/>
                  <a:gd name="T17" fmla="*/ 15 h 15"/>
                  <a:gd name="T18" fmla="*/ 61 w 542"/>
                  <a:gd name="T19" fmla="*/ 0 h 15"/>
                  <a:gd name="T20" fmla="*/ 123 w 542"/>
                  <a:gd name="T21" fmla="*/ 0 h 15"/>
                  <a:gd name="T22" fmla="*/ 170 w 542"/>
                  <a:gd name="T23" fmla="*/ 0 h 15"/>
                  <a:gd name="T24" fmla="*/ 170 w 542"/>
                  <a:gd name="T25" fmla="*/ 15 h 15"/>
                  <a:gd name="T26" fmla="*/ 123 w 542"/>
                  <a:gd name="T27" fmla="*/ 15 h 15"/>
                  <a:gd name="T28" fmla="*/ 123 w 542"/>
                  <a:gd name="T29" fmla="*/ 0 h 15"/>
                  <a:gd name="T30" fmla="*/ 186 w 542"/>
                  <a:gd name="T31" fmla="*/ 0 h 15"/>
                  <a:gd name="T32" fmla="*/ 232 w 542"/>
                  <a:gd name="T33" fmla="*/ 0 h 15"/>
                  <a:gd name="T34" fmla="*/ 232 w 542"/>
                  <a:gd name="T35" fmla="*/ 15 h 15"/>
                  <a:gd name="T36" fmla="*/ 186 w 542"/>
                  <a:gd name="T37" fmla="*/ 15 h 15"/>
                  <a:gd name="T38" fmla="*/ 186 w 542"/>
                  <a:gd name="T39" fmla="*/ 0 h 15"/>
                  <a:gd name="T40" fmla="*/ 247 w 542"/>
                  <a:gd name="T41" fmla="*/ 0 h 15"/>
                  <a:gd name="T42" fmla="*/ 294 w 542"/>
                  <a:gd name="T43" fmla="*/ 0 h 15"/>
                  <a:gd name="T44" fmla="*/ 294 w 542"/>
                  <a:gd name="T45" fmla="*/ 15 h 15"/>
                  <a:gd name="T46" fmla="*/ 247 w 542"/>
                  <a:gd name="T47" fmla="*/ 15 h 15"/>
                  <a:gd name="T48" fmla="*/ 247 w 542"/>
                  <a:gd name="T49" fmla="*/ 0 h 15"/>
                  <a:gd name="T50" fmla="*/ 310 w 542"/>
                  <a:gd name="T51" fmla="*/ 0 h 15"/>
                  <a:gd name="T52" fmla="*/ 356 w 542"/>
                  <a:gd name="T53" fmla="*/ 0 h 15"/>
                  <a:gd name="T54" fmla="*/ 356 w 542"/>
                  <a:gd name="T55" fmla="*/ 15 h 15"/>
                  <a:gd name="T56" fmla="*/ 310 w 542"/>
                  <a:gd name="T57" fmla="*/ 15 h 15"/>
                  <a:gd name="T58" fmla="*/ 310 w 542"/>
                  <a:gd name="T59" fmla="*/ 0 h 15"/>
                  <a:gd name="T60" fmla="*/ 371 w 542"/>
                  <a:gd name="T61" fmla="*/ 0 h 15"/>
                  <a:gd name="T62" fmla="*/ 418 w 542"/>
                  <a:gd name="T63" fmla="*/ 0 h 15"/>
                  <a:gd name="T64" fmla="*/ 418 w 542"/>
                  <a:gd name="T65" fmla="*/ 15 h 15"/>
                  <a:gd name="T66" fmla="*/ 371 w 542"/>
                  <a:gd name="T67" fmla="*/ 15 h 15"/>
                  <a:gd name="T68" fmla="*/ 371 w 542"/>
                  <a:gd name="T69" fmla="*/ 0 h 15"/>
                  <a:gd name="T70" fmla="*/ 433 w 542"/>
                  <a:gd name="T71" fmla="*/ 0 h 15"/>
                  <a:gd name="T72" fmla="*/ 480 w 542"/>
                  <a:gd name="T73" fmla="*/ 0 h 15"/>
                  <a:gd name="T74" fmla="*/ 480 w 542"/>
                  <a:gd name="T75" fmla="*/ 15 h 15"/>
                  <a:gd name="T76" fmla="*/ 433 w 542"/>
                  <a:gd name="T77" fmla="*/ 15 h 15"/>
                  <a:gd name="T78" fmla="*/ 433 w 542"/>
                  <a:gd name="T79" fmla="*/ 0 h 15"/>
                  <a:gd name="T80" fmla="*/ 495 w 542"/>
                  <a:gd name="T81" fmla="*/ 0 h 15"/>
                  <a:gd name="T82" fmla="*/ 542 w 542"/>
                  <a:gd name="T83" fmla="*/ 0 h 15"/>
                  <a:gd name="T84" fmla="*/ 542 w 542"/>
                  <a:gd name="T85" fmla="*/ 15 h 15"/>
                  <a:gd name="T86" fmla="*/ 495 w 542"/>
                  <a:gd name="T87" fmla="*/ 15 h 15"/>
                  <a:gd name="T88" fmla="*/ 495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6" y="0"/>
                    </a:lnTo>
                    <a:lnTo>
                      <a:pt x="46" y="15"/>
                    </a:lnTo>
                    <a:lnTo>
                      <a:pt x="0" y="15"/>
                    </a:lnTo>
                    <a:lnTo>
                      <a:pt x="0" y="0"/>
                    </a:lnTo>
                    <a:close/>
                    <a:moveTo>
                      <a:pt x="61" y="0"/>
                    </a:moveTo>
                    <a:lnTo>
                      <a:pt x="108" y="0"/>
                    </a:lnTo>
                    <a:lnTo>
                      <a:pt x="108" y="15"/>
                    </a:lnTo>
                    <a:lnTo>
                      <a:pt x="61" y="15"/>
                    </a:lnTo>
                    <a:lnTo>
                      <a:pt x="61" y="0"/>
                    </a:lnTo>
                    <a:close/>
                    <a:moveTo>
                      <a:pt x="123" y="0"/>
                    </a:moveTo>
                    <a:lnTo>
                      <a:pt x="170" y="0"/>
                    </a:lnTo>
                    <a:lnTo>
                      <a:pt x="170" y="15"/>
                    </a:lnTo>
                    <a:lnTo>
                      <a:pt x="123" y="15"/>
                    </a:lnTo>
                    <a:lnTo>
                      <a:pt x="123" y="0"/>
                    </a:lnTo>
                    <a:close/>
                    <a:moveTo>
                      <a:pt x="186" y="0"/>
                    </a:moveTo>
                    <a:lnTo>
                      <a:pt x="232" y="0"/>
                    </a:lnTo>
                    <a:lnTo>
                      <a:pt x="232" y="15"/>
                    </a:lnTo>
                    <a:lnTo>
                      <a:pt x="186" y="15"/>
                    </a:lnTo>
                    <a:lnTo>
                      <a:pt x="186" y="0"/>
                    </a:lnTo>
                    <a:close/>
                    <a:moveTo>
                      <a:pt x="247" y="0"/>
                    </a:moveTo>
                    <a:lnTo>
                      <a:pt x="294" y="0"/>
                    </a:lnTo>
                    <a:lnTo>
                      <a:pt x="294" y="15"/>
                    </a:lnTo>
                    <a:lnTo>
                      <a:pt x="247" y="15"/>
                    </a:lnTo>
                    <a:lnTo>
                      <a:pt x="247" y="0"/>
                    </a:lnTo>
                    <a:close/>
                    <a:moveTo>
                      <a:pt x="310" y="0"/>
                    </a:moveTo>
                    <a:lnTo>
                      <a:pt x="356" y="0"/>
                    </a:lnTo>
                    <a:lnTo>
                      <a:pt x="356" y="15"/>
                    </a:lnTo>
                    <a:lnTo>
                      <a:pt x="310" y="15"/>
                    </a:lnTo>
                    <a:lnTo>
                      <a:pt x="310" y="0"/>
                    </a:lnTo>
                    <a:close/>
                    <a:moveTo>
                      <a:pt x="371" y="0"/>
                    </a:moveTo>
                    <a:lnTo>
                      <a:pt x="418" y="0"/>
                    </a:lnTo>
                    <a:lnTo>
                      <a:pt x="418" y="15"/>
                    </a:lnTo>
                    <a:lnTo>
                      <a:pt x="371" y="15"/>
                    </a:lnTo>
                    <a:lnTo>
                      <a:pt x="371" y="0"/>
                    </a:lnTo>
                    <a:close/>
                    <a:moveTo>
                      <a:pt x="433" y="0"/>
                    </a:moveTo>
                    <a:lnTo>
                      <a:pt x="480" y="0"/>
                    </a:lnTo>
                    <a:lnTo>
                      <a:pt x="480" y="15"/>
                    </a:lnTo>
                    <a:lnTo>
                      <a:pt x="433" y="15"/>
                    </a:lnTo>
                    <a:lnTo>
                      <a:pt x="433" y="0"/>
                    </a:lnTo>
                    <a:close/>
                    <a:moveTo>
                      <a:pt x="495" y="0"/>
                    </a:moveTo>
                    <a:lnTo>
                      <a:pt x="542" y="0"/>
                    </a:lnTo>
                    <a:lnTo>
                      <a:pt x="542" y="15"/>
                    </a:lnTo>
                    <a:lnTo>
                      <a:pt x="495" y="15"/>
                    </a:lnTo>
                    <a:lnTo>
                      <a:pt x="495"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15" name="Freeform 146"/>
              <p:cNvSpPr>
                <a:spLocks noEditPoints="1"/>
              </p:cNvSpPr>
              <p:nvPr/>
            </p:nvSpPr>
            <p:spPr bwMode="auto">
              <a:xfrm>
                <a:off x="1963" y="1944"/>
                <a:ext cx="542" cy="15"/>
              </a:xfrm>
              <a:custGeom>
                <a:avLst/>
                <a:gdLst>
                  <a:gd name="T0" fmla="*/ 0 w 542"/>
                  <a:gd name="T1" fmla="*/ 0 h 15"/>
                  <a:gd name="T2" fmla="*/ 46 w 542"/>
                  <a:gd name="T3" fmla="*/ 0 h 15"/>
                  <a:gd name="T4" fmla="*/ 46 w 542"/>
                  <a:gd name="T5" fmla="*/ 15 h 15"/>
                  <a:gd name="T6" fmla="*/ 0 w 542"/>
                  <a:gd name="T7" fmla="*/ 15 h 15"/>
                  <a:gd name="T8" fmla="*/ 0 w 542"/>
                  <a:gd name="T9" fmla="*/ 0 h 15"/>
                  <a:gd name="T10" fmla="*/ 61 w 542"/>
                  <a:gd name="T11" fmla="*/ 0 h 15"/>
                  <a:gd name="T12" fmla="*/ 107 w 542"/>
                  <a:gd name="T13" fmla="*/ 0 h 15"/>
                  <a:gd name="T14" fmla="*/ 107 w 542"/>
                  <a:gd name="T15" fmla="*/ 15 h 15"/>
                  <a:gd name="T16" fmla="*/ 61 w 542"/>
                  <a:gd name="T17" fmla="*/ 15 h 15"/>
                  <a:gd name="T18" fmla="*/ 61 w 542"/>
                  <a:gd name="T19" fmla="*/ 0 h 15"/>
                  <a:gd name="T20" fmla="*/ 124 w 542"/>
                  <a:gd name="T21" fmla="*/ 0 h 15"/>
                  <a:gd name="T22" fmla="*/ 170 w 542"/>
                  <a:gd name="T23" fmla="*/ 0 h 15"/>
                  <a:gd name="T24" fmla="*/ 170 w 542"/>
                  <a:gd name="T25" fmla="*/ 15 h 15"/>
                  <a:gd name="T26" fmla="*/ 124 w 542"/>
                  <a:gd name="T27" fmla="*/ 15 h 15"/>
                  <a:gd name="T28" fmla="*/ 124 w 542"/>
                  <a:gd name="T29" fmla="*/ 0 h 15"/>
                  <a:gd name="T30" fmla="*/ 185 w 542"/>
                  <a:gd name="T31" fmla="*/ 0 h 15"/>
                  <a:gd name="T32" fmla="*/ 231 w 542"/>
                  <a:gd name="T33" fmla="*/ 0 h 15"/>
                  <a:gd name="T34" fmla="*/ 231 w 542"/>
                  <a:gd name="T35" fmla="*/ 15 h 15"/>
                  <a:gd name="T36" fmla="*/ 185 w 542"/>
                  <a:gd name="T37" fmla="*/ 15 h 15"/>
                  <a:gd name="T38" fmla="*/ 185 w 542"/>
                  <a:gd name="T39" fmla="*/ 0 h 15"/>
                  <a:gd name="T40" fmla="*/ 247 w 542"/>
                  <a:gd name="T41" fmla="*/ 0 h 15"/>
                  <a:gd name="T42" fmla="*/ 294 w 542"/>
                  <a:gd name="T43" fmla="*/ 0 h 15"/>
                  <a:gd name="T44" fmla="*/ 294 w 542"/>
                  <a:gd name="T45" fmla="*/ 15 h 15"/>
                  <a:gd name="T46" fmla="*/ 247 w 542"/>
                  <a:gd name="T47" fmla="*/ 15 h 15"/>
                  <a:gd name="T48" fmla="*/ 247 w 542"/>
                  <a:gd name="T49" fmla="*/ 0 h 15"/>
                  <a:gd name="T50" fmla="*/ 309 w 542"/>
                  <a:gd name="T51" fmla="*/ 0 h 15"/>
                  <a:gd name="T52" fmla="*/ 355 w 542"/>
                  <a:gd name="T53" fmla="*/ 0 h 15"/>
                  <a:gd name="T54" fmla="*/ 355 w 542"/>
                  <a:gd name="T55" fmla="*/ 15 h 15"/>
                  <a:gd name="T56" fmla="*/ 309 w 542"/>
                  <a:gd name="T57" fmla="*/ 15 h 15"/>
                  <a:gd name="T58" fmla="*/ 309 w 542"/>
                  <a:gd name="T59" fmla="*/ 0 h 15"/>
                  <a:gd name="T60" fmla="*/ 371 w 542"/>
                  <a:gd name="T61" fmla="*/ 0 h 15"/>
                  <a:gd name="T62" fmla="*/ 418 w 542"/>
                  <a:gd name="T63" fmla="*/ 0 h 15"/>
                  <a:gd name="T64" fmla="*/ 418 w 542"/>
                  <a:gd name="T65" fmla="*/ 15 h 15"/>
                  <a:gd name="T66" fmla="*/ 371 w 542"/>
                  <a:gd name="T67" fmla="*/ 15 h 15"/>
                  <a:gd name="T68" fmla="*/ 371 w 542"/>
                  <a:gd name="T69" fmla="*/ 0 h 15"/>
                  <a:gd name="T70" fmla="*/ 433 w 542"/>
                  <a:gd name="T71" fmla="*/ 0 h 15"/>
                  <a:gd name="T72" fmla="*/ 479 w 542"/>
                  <a:gd name="T73" fmla="*/ 0 h 15"/>
                  <a:gd name="T74" fmla="*/ 479 w 542"/>
                  <a:gd name="T75" fmla="*/ 15 h 15"/>
                  <a:gd name="T76" fmla="*/ 433 w 542"/>
                  <a:gd name="T77" fmla="*/ 15 h 15"/>
                  <a:gd name="T78" fmla="*/ 433 w 542"/>
                  <a:gd name="T79" fmla="*/ 0 h 15"/>
                  <a:gd name="T80" fmla="*/ 495 w 542"/>
                  <a:gd name="T81" fmla="*/ 0 h 15"/>
                  <a:gd name="T82" fmla="*/ 542 w 542"/>
                  <a:gd name="T83" fmla="*/ 0 h 15"/>
                  <a:gd name="T84" fmla="*/ 542 w 542"/>
                  <a:gd name="T85" fmla="*/ 15 h 15"/>
                  <a:gd name="T86" fmla="*/ 495 w 542"/>
                  <a:gd name="T87" fmla="*/ 15 h 15"/>
                  <a:gd name="T88" fmla="*/ 495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6" y="0"/>
                    </a:lnTo>
                    <a:lnTo>
                      <a:pt x="46" y="15"/>
                    </a:lnTo>
                    <a:lnTo>
                      <a:pt x="0" y="15"/>
                    </a:lnTo>
                    <a:lnTo>
                      <a:pt x="0" y="0"/>
                    </a:lnTo>
                    <a:close/>
                    <a:moveTo>
                      <a:pt x="61" y="0"/>
                    </a:moveTo>
                    <a:lnTo>
                      <a:pt x="107" y="0"/>
                    </a:lnTo>
                    <a:lnTo>
                      <a:pt x="107" y="15"/>
                    </a:lnTo>
                    <a:lnTo>
                      <a:pt x="61" y="15"/>
                    </a:lnTo>
                    <a:lnTo>
                      <a:pt x="61" y="0"/>
                    </a:lnTo>
                    <a:close/>
                    <a:moveTo>
                      <a:pt x="124" y="0"/>
                    </a:moveTo>
                    <a:lnTo>
                      <a:pt x="170" y="0"/>
                    </a:lnTo>
                    <a:lnTo>
                      <a:pt x="170" y="15"/>
                    </a:lnTo>
                    <a:lnTo>
                      <a:pt x="124" y="15"/>
                    </a:lnTo>
                    <a:lnTo>
                      <a:pt x="124" y="0"/>
                    </a:lnTo>
                    <a:close/>
                    <a:moveTo>
                      <a:pt x="185" y="0"/>
                    </a:moveTo>
                    <a:lnTo>
                      <a:pt x="231" y="0"/>
                    </a:lnTo>
                    <a:lnTo>
                      <a:pt x="231" y="15"/>
                    </a:lnTo>
                    <a:lnTo>
                      <a:pt x="185" y="15"/>
                    </a:lnTo>
                    <a:lnTo>
                      <a:pt x="185" y="0"/>
                    </a:lnTo>
                    <a:close/>
                    <a:moveTo>
                      <a:pt x="247" y="0"/>
                    </a:moveTo>
                    <a:lnTo>
                      <a:pt x="294" y="0"/>
                    </a:lnTo>
                    <a:lnTo>
                      <a:pt x="294" y="15"/>
                    </a:lnTo>
                    <a:lnTo>
                      <a:pt x="247" y="15"/>
                    </a:lnTo>
                    <a:lnTo>
                      <a:pt x="247" y="0"/>
                    </a:lnTo>
                    <a:close/>
                    <a:moveTo>
                      <a:pt x="309" y="0"/>
                    </a:moveTo>
                    <a:lnTo>
                      <a:pt x="355" y="0"/>
                    </a:lnTo>
                    <a:lnTo>
                      <a:pt x="355" y="15"/>
                    </a:lnTo>
                    <a:lnTo>
                      <a:pt x="309" y="15"/>
                    </a:lnTo>
                    <a:lnTo>
                      <a:pt x="309" y="0"/>
                    </a:lnTo>
                    <a:close/>
                    <a:moveTo>
                      <a:pt x="371" y="0"/>
                    </a:moveTo>
                    <a:lnTo>
                      <a:pt x="418" y="0"/>
                    </a:lnTo>
                    <a:lnTo>
                      <a:pt x="418" y="15"/>
                    </a:lnTo>
                    <a:lnTo>
                      <a:pt x="371" y="15"/>
                    </a:lnTo>
                    <a:lnTo>
                      <a:pt x="371" y="0"/>
                    </a:lnTo>
                    <a:close/>
                    <a:moveTo>
                      <a:pt x="433" y="0"/>
                    </a:moveTo>
                    <a:lnTo>
                      <a:pt x="479" y="0"/>
                    </a:lnTo>
                    <a:lnTo>
                      <a:pt x="479" y="15"/>
                    </a:lnTo>
                    <a:lnTo>
                      <a:pt x="433" y="15"/>
                    </a:lnTo>
                    <a:lnTo>
                      <a:pt x="433" y="0"/>
                    </a:lnTo>
                    <a:close/>
                    <a:moveTo>
                      <a:pt x="495" y="0"/>
                    </a:moveTo>
                    <a:lnTo>
                      <a:pt x="542" y="0"/>
                    </a:lnTo>
                    <a:lnTo>
                      <a:pt x="542" y="15"/>
                    </a:lnTo>
                    <a:lnTo>
                      <a:pt x="495" y="15"/>
                    </a:lnTo>
                    <a:lnTo>
                      <a:pt x="495"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16" name="Freeform 147"/>
              <p:cNvSpPr>
                <a:spLocks noEditPoints="1"/>
              </p:cNvSpPr>
              <p:nvPr/>
            </p:nvSpPr>
            <p:spPr bwMode="auto">
              <a:xfrm>
                <a:off x="2520" y="1944"/>
                <a:ext cx="468" cy="68"/>
              </a:xfrm>
              <a:custGeom>
                <a:avLst/>
                <a:gdLst>
                  <a:gd name="T0" fmla="*/ 47 w 468"/>
                  <a:gd name="T1" fmla="*/ 0 h 68"/>
                  <a:gd name="T2" fmla="*/ 0 w 468"/>
                  <a:gd name="T3" fmla="*/ 15 h 68"/>
                  <a:gd name="T4" fmla="*/ 62 w 468"/>
                  <a:gd name="T5" fmla="*/ 0 h 68"/>
                  <a:gd name="T6" fmla="*/ 74 w 468"/>
                  <a:gd name="T7" fmla="*/ 1 h 68"/>
                  <a:gd name="T8" fmla="*/ 92 w 468"/>
                  <a:gd name="T9" fmla="*/ 5 h 68"/>
                  <a:gd name="T10" fmla="*/ 108 w 468"/>
                  <a:gd name="T11" fmla="*/ 12 h 68"/>
                  <a:gd name="T12" fmla="*/ 103 w 468"/>
                  <a:gd name="T13" fmla="*/ 25 h 68"/>
                  <a:gd name="T14" fmla="*/ 95 w 468"/>
                  <a:gd name="T15" fmla="*/ 22 h 68"/>
                  <a:gd name="T16" fmla="*/ 80 w 468"/>
                  <a:gd name="T17" fmla="*/ 17 h 68"/>
                  <a:gd name="T18" fmla="*/ 64 w 468"/>
                  <a:gd name="T19" fmla="*/ 15 h 68"/>
                  <a:gd name="T20" fmla="*/ 62 w 468"/>
                  <a:gd name="T21" fmla="*/ 0 h 68"/>
                  <a:gd name="T22" fmla="*/ 129 w 468"/>
                  <a:gd name="T23" fmla="*/ 26 h 68"/>
                  <a:gd name="T24" fmla="*/ 140 w 468"/>
                  <a:gd name="T25" fmla="*/ 37 h 68"/>
                  <a:gd name="T26" fmla="*/ 147 w 468"/>
                  <a:gd name="T27" fmla="*/ 50 h 68"/>
                  <a:gd name="T28" fmla="*/ 151 w 468"/>
                  <a:gd name="T29" fmla="*/ 62 h 68"/>
                  <a:gd name="T30" fmla="*/ 135 w 468"/>
                  <a:gd name="T31" fmla="*/ 62 h 68"/>
                  <a:gd name="T32" fmla="*/ 131 w 468"/>
                  <a:gd name="T33" fmla="*/ 50 h 68"/>
                  <a:gd name="T34" fmla="*/ 123 w 468"/>
                  <a:gd name="T35" fmla="*/ 41 h 68"/>
                  <a:gd name="T36" fmla="*/ 113 w 468"/>
                  <a:gd name="T37" fmla="*/ 32 h 68"/>
                  <a:gd name="T38" fmla="*/ 137 w 468"/>
                  <a:gd name="T39" fmla="*/ 68 h 68"/>
                  <a:gd name="T40" fmla="*/ 138 w 468"/>
                  <a:gd name="T41" fmla="*/ 57 h 68"/>
                  <a:gd name="T42" fmla="*/ 144 w 468"/>
                  <a:gd name="T43" fmla="*/ 44 h 68"/>
                  <a:gd name="T44" fmla="*/ 153 w 468"/>
                  <a:gd name="T45" fmla="*/ 31 h 68"/>
                  <a:gd name="T46" fmla="*/ 160 w 468"/>
                  <a:gd name="T47" fmla="*/ 25 h 68"/>
                  <a:gd name="T48" fmla="*/ 165 w 468"/>
                  <a:gd name="T49" fmla="*/ 40 h 68"/>
                  <a:gd name="T50" fmla="*/ 158 w 468"/>
                  <a:gd name="T51" fmla="*/ 50 h 68"/>
                  <a:gd name="T52" fmla="*/ 153 w 468"/>
                  <a:gd name="T53" fmla="*/ 61 h 68"/>
                  <a:gd name="T54" fmla="*/ 152 w 468"/>
                  <a:gd name="T55" fmla="*/ 68 h 68"/>
                  <a:gd name="T56" fmla="*/ 173 w 468"/>
                  <a:gd name="T57" fmla="*/ 16 h 68"/>
                  <a:gd name="T58" fmla="*/ 188 w 468"/>
                  <a:gd name="T59" fmla="*/ 8 h 68"/>
                  <a:gd name="T60" fmla="*/ 205 w 468"/>
                  <a:gd name="T61" fmla="*/ 3 h 68"/>
                  <a:gd name="T62" fmla="*/ 219 w 468"/>
                  <a:gd name="T63" fmla="*/ 1 h 68"/>
                  <a:gd name="T64" fmla="*/ 217 w 468"/>
                  <a:gd name="T65" fmla="*/ 16 h 68"/>
                  <a:gd name="T66" fmla="*/ 201 w 468"/>
                  <a:gd name="T67" fmla="*/ 19 h 68"/>
                  <a:gd name="T68" fmla="*/ 188 w 468"/>
                  <a:gd name="T69" fmla="*/ 24 h 68"/>
                  <a:gd name="T70" fmla="*/ 173 w 468"/>
                  <a:gd name="T71" fmla="*/ 16 h 68"/>
                  <a:gd name="T72" fmla="*/ 283 w 468"/>
                  <a:gd name="T73" fmla="*/ 0 h 68"/>
                  <a:gd name="T74" fmla="*/ 236 w 468"/>
                  <a:gd name="T75" fmla="*/ 15 h 68"/>
                  <a:gd name="T76" fmla="*/ 298 w 468"/>
                  <a:gd name="T77" fmla="*/ 0 h 68"/>
                  <a:gd name="T78" fmla="*/ 344 w 468"/>
                  <a:gd name="T79" fmla="*/ 15 h 68"/>
                  <a:gd name="T80" fmla="*/ 298 w 468"/>
                  <a:gd name="T81" fmla="*/ 0 h 68"/>
                  <a:gd name="T82" fmla="*/ 406 w 468"/>
                  <a:gd name="T83" fmla="*/ 0 h 68"/>
                  <a:gd name="T84" fmla="*/ 360 w 468"/>
                  <a:gd name="T85" fmla="*/ 15 h 68"/>
                  <a:gd name="T86" fmla="*/ 422 w 468"/>
                  <a:gd name="T87" fmla="*/ 0 h 68"/>
                  <a:gd name="T88" fmla="*/ 468 w 468"/>
                  <a:gd name="T89" fmla="*/ 15 h 68"/>
                  <a:gd name="T90" fmla="*/ 422 w 468"/>
                  <a:gd name="T91" fmla="*/ 0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8"/>
                  <a:gd name="T139" fmla="*/ 0 h 68"/>
                  <a:gd name="T140" fmla="*/ 468 w 468"/>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8" h="68">
                    <a:moveTo>
                      <a:pt x="0" y="0"/>
                    </a:moveTo>
                    <a:lnTo>
                      <a:pt x="47" y="0"/>
                    </a:lnTo>
                    <a:lnTo>
                      <a:pt x="47" y="15"/>
                    </a:lnTo>
                    <a:lnTo>
                      <a:pt x="0" y="15"/>
                    </a:lnTo>
                    <a:lnTo>
                      <a:pt x="0" y="0"/>
                    </a:lnTo>
                    <a:close/>
                    <a:moveTo>
                      <a:pt x="62" y="0"/>
                    </a:moveTo>
                    <a:lnTo>
                      <a:pt x="64" y="0"/>
                    </a:lnTo>
                    <a:lnTo>
                      <a:pt x="74" y="1"/>
                    </a:lnTo>
                    <a:lnTo>
                      <a:pt x="83" y="3"/>
                    </a:lnTo>
                    <a:lnTo>
                      <a:pt x="92" y="5"/>
                    </a:lnTo>
                    <a:lnTo>
                      <a:pt x="100" y="8"/>
                    </a:lnTo>
                    <a:lnTo>
                      <a:pt x="108" y="12"/>
                    </a:lnTo>
                    <a:lnTo>
                      <a:pt x="110" y="14"/>
                    </a:lnTo>
                    <a:lnTo>
                      <a:pt x="103" y="25"/>
                    </a:lnTo>
                    <a:lnTo>
                      <a:pt x="101" y="25"/>
                    </a:lnTo>
                    <a:lnTo>
                      <a:pt x="95" y="22"/>
                    </a:lnTo>
                    <a:lnTo>
                      <a:pt x="87" y="19"/>
                    </a:lnTo>
                    <a:lnTo>
                      <a:pt x="80" y="17"/>
                    </a:lnTo>
                    <a:lnTo>
                      <a:pt x="72" y="16"/>
                    </a:lnTo>
                    <a:lnTo>
                      <a:pt x="64" y="15"/>
                    </a:lnTo>
                    <a:lnTo>
                      <a:pt x="62" y="15"/>
                    </a:lnTo>
                    <a:lnTo>
                      <a:pt x="62" y="0"/>
                    </a:lnTo>
                    <a:close/>
                    <a:moveTo>
                      <a:pt x="124" y="22"/>
                    </a:moveTo>
                    <a:lnTo>
                      <a:pt x="129" y="26"/>
                    </a:lnTo>
                    <a:lnTo>
                      <a:pt x="134" y="31"/>
                    </a:lnTo>
                    <a:lnTo>
                      <a:pt x="140" y="37"/>
                    </a:lnTo>
                    <a:lnTo>
                      <a:pt x="143" y="43"/>
                    </a:lnTo>
                    <a:lnTo>
                      <a:pt x="147" y="50"/>
                    </a:lnTo>
                    <a:lnTo>
                      <a:pt x="150" y="57"/>
                    </a:lnTo>
                    <a:lnTo>
                      <a:pt x="151" y="62"/>
                    </a:lnTo>
                    <a:lnTo>
                      <a:pt x="135" y="64"/>
                    </a:lnTo>
                    <a:lnTo>
                      <a:pt x="135" y="62"/>
                    </a:lnTo>
                    <a:lnTo>
                      <a:pt x="133" y="55"/>
                    </a:lnTo>
                    <a:lnTo>
                      <a:pt x="131" y="50"/>
                    </a:lnTo>
                    <a:lnTo>
                      <a:pt x="127" y="46"/>
                    </a:lnTo>
                    <a:lnTo>
                      <a:pt x="123" y="41"/>
                    </a:lnTo>
                    <a:lnTo>
                      <a:pt x="119" y="37"/>
                    </a:lnTo>
                    <a:lnTo>
                      <a:pt x="113" y="32"/>
                    </a:lnTo>
                    <a:lnTo>
                      <a:pt x="124" y="22"/>
                    </a:lnTo>
                    <a:close/>
                    <a:moveTo>
                      <a:pt x="137" y="68"/>
                    </a:moveTo>
                    <a:lnTo>
                      <a:pt x="137" y="65"/>
                    </a:lnTo>
                    <a:lnTo>
                      <a:pt x="138" y="57"/>
                    </a:lnTo>
                    <a:lnTo>
                      <a:pt x="141" y="51"/>
                    </a:lnTo>
                    <a:lnTo>
                      <a:pt x="144" y="44"/>
                    </a:lnTo>
                    <a:lnTo>
                      <a:pt x="148" y="38"/>
                    </a:lnTo>
                    <a:lnTo>
                      <a:pt x="153" y="31"/>
                    </a:lnTo>
                    <a:lnTo>
                      <a:pt x="159" y="26"/>
                    </a:lnTo>
                    <a:lnTo>
                      <a:pt x="160" y="25"/>
                    </a:lnTo>
                    <a:lnTo>
                      <a:pt x="170" y="36"/>
                    </a:lnTo>
                    <a:lnTo>
                      <a:pt x="165" y="40"/>
                    </a:lnTo>
                    <a:lnTo>
                      <a:pt x="161" y="45"/>
                    </a:lnTo>
                    <a:lnTo>
                      <a:pt x="158" y="50"/>
                    </a:lnTo>
                    <a:lnTo>
                      <a:pt x="155" y="55"/>
                    </a:lnTo>
                    <a:lnTo>
                      <a:pt x="153" y="61"/>
                    </a:lnTo>
                    <a:lnTo>
                      <a:pt x="152" y="66"/>
                    </a:lnTo>
                    <a:lnTo>
                      <a:pt x="152" y="68"/>
                    </a:lnTo>
                    <a:lnTo>
                      <a:pt x="137" y="68"/>
                    </a:lnTo>
                    <a:close/>
                    <a:moveTo>
                      <a:pt x="173" y="16"/>
                    </a:moveTo>
                    <a:lnTo>
                      <a:pt x="179" y="13"/>
                    </a:lnTo>
                    <a:lnTo>
                      <a:pt x="188" y="8"/>
                    </a:lnTo>
                    <a:lnTo>
                      <a:pt x="196" y="6"/>
                    </a:lnTo>
                    <a:lnTo>
                      <a:pt x="205" y="3"/>
                    </a:lnTo>
                    <a:lnTo>
                      <a:pt x="214" y="2"/>
                    </a:lnTo>
                    <a:lnTo>
                      <a:pt x="219" y="1"/>
                    </a:lnTo>
                    <a:lnTo>
                      <a:pt x="221" y="15"/>
                    </a:lnTo>
                    <a:lnTo>
                      <a:pt x="217" y="16"/>
                    </a:lnTo>
                    <a:lnTo>
                      <a:pt x="209" y="17"/>
                    </a:lnTo>
                    <a:lnTo>
                      <a:pt x="201" y="19"/>
                    </a:lnTo>
                    <a:lnTo>
                      <a:pt x="194" y="22"/>
                    </a:lnTo>
                    <a:lnTo>
                      <a:pt x="188" y="24"/>
                    </a:lnTo>
                    <a:lnTo>
                      <a:pt x="181" y="28"/>
                    </a:lnTo>
                    <a:lnTo>
                      <a:pt x="173" y="16"/>
                    </a:lnTo>
                    <a:close/>
                    <a:moveTo>
                      <a:pt x="236" y="0"/>
                    </a:moveTo>
                    <a:lnTo>
                      <a:pt x="283" y="0"/>
                    </a:lnTo>
                    <a:lnTo>
                      <a:pt x="283" y="15"/>
                    </a:lnTo>
                    <a:lnTo>
                      <a:pt x="236" y="15"/>
                    </a:lnTo>
                    <a:lnTo>
                      <a:pt x="236" y="0"/>
                    </a:lnTo>
                    <a:close/>
                    <a:moveTo>
                      <a:pt x="298" y="0"/>
                    </a:moveTo>
                    <a:lnTo>
                      <a:pt x="344" y="0"/>
                    </a:lnTo>
                    <a:lnTo>
                      <a:pt x="344" y="15"/>
                    </a:lnTo>
                    <a:lnTo>
                      <a:pt x="298" y="15"/>
                    </a:lnTo>
                    <a:lnTo>
                      <a:pt x="298" y="0"/>
                    </a:lnTo>
                    <a:close/>
                    <a:moveTo>
                      <a:pt x="360" y="0"/>
                    </a:moveTo>
                    <a:lnTo>
                      <a:pt x="406" y="0"/>
                    </a:lnTo>
                    <a:lnTo>
                      <a:pt x="406" y="15"/>
                    </a:lnTo>
                    <a:lnTo>
                      <a:pt x="360" y="15"/>
                    </a:lnTo>
                    <a:lnTo>
                      <a:pt x="360" y="0"/>
                    </a:lnTo>
                    <a:close/>
                    <a:moveTo>
                      <a:pt x="422" y="0"/>
                    </a:moveTo>
                    <a:lnTo>
                      <a:pt x="468" y="0"/>
                    </a:lnTo>
                    <a:lnTo>
                      <a:pt x="468" y="15"/>
                    </a:lnTo>
                    <a:lnTo>
                      <a:pt x="422" y="15"/>
                    </a:lnTo>
                    <a:lnTo>
                      <a:pt x="422"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17" name="Freeform 148"/>
              <p:cNvSpPr>
                <a:spLocks noEditPoints="1"/>
              </p:cNvSpPr>
              <p:nvPr/>
            </p:nvSpPr>
            <p:spPr bwMode="auto">
              <a:xfrm>
                <a:off x="3004" y="1944"/>
                <a:ext cx="542" cy="15"/>
              </a:xfrm>
              <a:custGeom>
                <a:avLst/>
                <a:gdLst>
                  <a:gd name="T0" fmla="*/ 0 w 542"/>
                  <a:gd name="T1" fmla="*/ 0 h 15"/>
                  <a:gd name="T2" fmla="*/ 46 w 542"/>
                  <a:gd name="T3" fmla="*/ 0 h 15"/>
                  <a:gd name="T4" fmla="*/ 46 w 542"/>
                  <a:gd name="T5" fmla="*/ 15 h 15"/>
                  <a:gd name="T6" fmla="*/ 0 w 542"/>
                  <a:gd name="T7" fmla="*/ 15 h 15"/>
                  <a:gd name="T8" fmla="*/ 0 w 542"/>
                  <a:gd name="T9" fmla="*/ 0 h 15"/>
                  <a:gd name="T10" fmla="*/ 62 w 542"/>
                  <a:gd name="T11" fmla="*/ 0 h 15"/>
                  <a:gd name="T12" fmla="*/ 109 w 542"/>
                  <a:gd name="T13" fmla="*/ 0 h 15"/>
                  <a:gd name="T14" fmla="*/ 109 w 542"/>
                  <a:gd name="T15" fmla="*/ 15 h 15"/>
                  <a:gd name="T16" fmla="*/ 62 w 542"/>
                  <a:gd name="T17" fmla="*/ 15 h 15"/>
                  <a:gd name="T18" fmla="*/ 62 w 542"/>
                  <a:gd name="T19" fmla="*/ 0 h 15"/>
                  <a:gd name="T20" fmla="*/ 124 w 542"/>
                  <a:gd name="T21" fmla="*/ 0 h 15"/>
                  <a:gd name="T22" fmla="*/ 170 w 542"/>
                  <a:gd name="T23" fmla="*/ 0 h 15"/>
                  <a:gd name="T24" fmla="*/ 170 w 542"/>
                  <a:gd name="T25" fmla="*/ 15 h 15"/>
                  <a:gd name="T26" fmla="*/ 124 w 542"/>
                  <a:gd name="T27" fmla="*/ 15 h 15"/>
                  <a:gd name="T28" fmla="*/ 124 w 542"/>
                  <a:gd name="T29" fmla="*/ 0 h 15"/>
                  <a:gd name="T30" fmla="*/ 185 w 542"/>
                  <a:gd name="T31" fmla="*/ 0 h 15"/>
                  <a:gd name="T32" fmla="*/ 232 w 542"/>
                  <a:gd name="T33" fmla="*/ 0 h 15"/>
                  <a:gd name="T34" fmla="*/ 232 w 542"/>
                  <a:gd name="T35" fmla="*/ 15 h 15"/>
                  <a:gd name="T36" fmla="*/ 185 w 542"/>
                  <a:gd name="T37" fmla="*/ 15 h 15"/>
                  <a:gd name="T38" fmla="*/ 185 w 542"/>
                  <a:gd name="T39" fmla="*/ 0 h 15"/>
                  <a:gd name="T40" fmla="*/ 248 w 542"/>
                  <a:gd name="T41" fmla="*/ 0 h 15"/>
                  <a:gd name="T42" fmla="*/ 294 w 542"/>
                  <a:gd name="T43" fmla="*/ 0 h 15"/>
                  <a:gd name="T44" fmla="*/ 294 w 542"/>
                  <a:gd name="T45" fmla="*/ 15 h 15"/>
                  <a:gd name="T46" fmla="*/ 248 w 542"/>
                  <a:gd name="T47" fmla="*/ 15 h 15"/>
                  <a:gd name="T48" fmla="*/ 248 w 542"/>
                  <a:gd name="T49" fmla="*/ 0 h 15"/>
                  <a:gd name="T50" fmla="*/ 309 w 542"/>
                  <a:gd name="T51" fmla="*/ 0 h 15"/>
                  <a:gd name="T52" fmla="*/ 356 w 542"/>
                  <a:gd name="T53" fmla="*/ 0 h 15"/>
                  <a:gd name="T54" fmla="*/ 356 w 542"/>
                  <a:gd name="T55" fmla="*/ 15 h 15"/>
                  <a:gd name="T56" fmla="*/ 309 w 542"/>
                  <a:gd name="T57" fmla="*/ 15 h 15"/>
                  <a:gd name="T58" fmla="*/ 309 w 542"/>
                  <a:gd name="T59" fmla="*/ 0 h 15"/>
                  <a:gd name="T60" fmla="*/ 372 w 542"/>
                  <a:gd name="T61" fmla="*/ 0 h 15"/>
                  <a:gd name="T62" fmla="*/ 418 w 542"/>
                  <a:gd name="T63" fmla="*/ 0 h 15"/>
                  <a:gd name="T64" fmla="*/ 418 w 542"/>
                  <a:gd name="T65" fmla="*/ 15 h 15"/>
                  <a:gd name="T66" fmla="*/ 372 w 542"/>
                  <a:gd name="T67" fmla="*/ 15 h 15"/>
                  <a:gd name="T68" fmla="*/ 372 w 542"/>
                  <a:gd name="T69" fmla="*/ 0 h 15"/>
                  <a:gd name="T70" fmla="*/ 433 w 542"/>
                  <a:gd name="T71" fmla="*/ 0 h 15"/>
                  <a:gd name="T72" fmla="*/ 480 w 542"/>
                  <a:gd name="T73" fmla="*/ 0 h 15"/>
                  <a:gd name="T74" fmla="*/ 480 w 542"/>
                  <a:gd name="T75" fmla="*/ 15 h 15"/>
                  <a:gd name="T76" fmla="*/ 433 w 542"/>
                  <a:gd name="T77" fmla="*/ 15 h 15"/>
                  <a:gd name="T78" fmla="*/ 433 w 542"/>
                  <a:gd name="T79" fmla="*/ 0 h 15"/>
                  <a:gd name="T80" fmla="*/ 496 w 542"/>
                  <a:gd name="T81" fmla="*/ 0 h 15"/>
                  <a:gd name="T82" fmla="*/ 542 w 542"/>
                  <a:gd name="T83" fmla="*/ 0 h 15"/>
                  <a:gd name="T84" fmla="*/ 542 w 542"/>
                  <a:gd name="T85" fmla="*/ 15 h 15"/>
                  <a:gd name="T86" fmla="*/ 496 w 542"/>
                  <a:gd name="T87" fmla="*/ 15 h 15"/>
                  <a:gd name="T88" fmla="*/ 496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6" y="0"/>
                    </a:lnTo>
                    <a:lnTo>
                      <a:pt x="46" y="15"/>
                    </a:lnTo>
                    <a:lnTo>
                      <a:pt x="0" y="15"/>
                    </a:lnTo>
                    <a:lnTo>
                      <a:pt x="0" y="0"/>
                    </a:lnTo>
                    <a:close/>
                    <a:moveTo>
                      <a:pt x="62" y="0"/>
                    </a:moveTo>
                    <a:lnTo>
                      <a:pt x="109" y="0"/>
                    </a:lnTo>
                    <a:lnTo>
                      <a:pt x="109" y="15"/>
                    </a:lnTo>
                    <a:lnTo>
                      <a:pt x="62" y="15"/>
                    </a:lnTo>
                    <a:lnTo>
                      <a:pt x="62" y="0"/>
                    </a:lnTo>
                    <a:close/>
                    <a:moveTo>
                      <a:pt x="124" y="0"/>
                    </a:moveTo>
                    <a:lnTo>
                      <a:pt x="170" y="0"/>
                    </a:lnTo>
                    <a:lnTo>
                      <a:pt x="170" y="15"/>
                    </a:lnTo>
                    <a:lnTo>
                      <a:pt x="124" y="15"/>
                    </a:lnTo>
                    <a:lnTo>
                      <a:pt x="124" y="0"/>
                    </a:lnTo>
                    <a:close/>
                    <a:moveTo>
                      <a:pt x="185" y="0"/>
                    </a:moveTo>
                    <a:lnTo>
                      <a:pt x="232" y="0"/>
                    </a:lnTo>
                    <a:lnTo>
                      <a:pt x="232" y="15"/>
                    </a:lnTo>
                    <a:lnTo>
                      <a:pt x="185" y="15"/>
                    </a:lnTo>
                    <a:lnTo>
                      <a:pt x="185" y="0"/>
                    </a:lnTo>
                    <a:close/>
                    <a:moveTo>
                      <a:pt x="248" y="0"/>
                    </a:moveTo>
                    <a:lnTo>
                      <a:pt x="294" y="0"/>
                    </a:lnTo>
                    <a:lnTo>
                      <a:pt x="294" y="15"/>
                    </a:lnTo>
                    <a:lnTo>
                      <a:pt x="248" y="15"/>
                    </a:lnTo>
                    <a:lnTo>
                      <a:pt x="248" y="0"/>
                    </a:lnTo>
                    <a:close/>
                    <a:moveTo>
                      <a:pt x="309" y="0"/>
                    </a:moveTo>
                    <a:lnTo>
                      <a:pt x="356" y="0"/>
                    </a:lnTo>
                    <a:lnTo>
                      <a:pt x="356" y="15"/>
                    </a:lnTo>
                    <a:lnTo>
                      <a:pt x="309" y="15"/>
                    </a:lnTo>
                    <a:lnTo>
                      <a:pt x="309" y="0"/>
                    </a:lnTo>
                    <a:close/>
                    <a:moveTo>
                      <a:pt x="372" y="0"/>
                    </a:moveTo>
                    <a:lnTo>
                      <a:pt x="418" y="0"/>
                    </a:lnTo>
                    <a:lnTo>
                      <a:pt x="418" y="15"/>
                    </a:lnTo>
                    <a:lnTo>
                      <a:pt x="372" y="15"/>
                    </a:lnTo>
                    <a:lnTo>
                      <a:pt x="372" y="0"/>
                    </a:lnTo>
                    <a:close/>
                    <a:moveTo>
                      <a:pt x="433" y="0"/>
                    </a:moveTo>
                    <a:lnTo>
                      <a:pt x="480" y="0"/>
                    </a:lnTo>
                    <a:lnTo>
                      <a:pt x="480" y="15"/>
                    </a:lnTo>
                    <a:lnTo>
                      <a:pt x="433" y="15"/>
                    </a:lnTo>
                    <a:lnTo>
                      <a:pt x="433" y="0"/>
                    </a:lnTo>
                    <a:close/>
                    <a:moveTo>
                      <a:pt x="496" y="0"/>
                    </a:moveTo>
                    <a:lnTo>
                      <a:pt x="542" y="0"/>
                    </a:lnTo>
                    <a:lnTo>
                      <a:pt x="542" y="15"/>
                    </a:lnTo>
                    <a:lnTo>
                      <a:pt x="496" y="15"/>
                    </a:lnTo>
                    <a:lnTo>
                      <a:pt x="496"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18" name="Freeform 149"/>
              <p:cNvSpPr>
                <a:spLocks noEditPoints="1"/>
              </p:cNvSpPr>
              <p:nvPr/>
            </p:nvSpPr>
            <p:spPr bwMode="auto">
              <a:xfrm>
                <a:off x="3562" y="1944"/>
                <a:ext cx="542" cy="15"/>
              </a:xfrm>
              <a:custGeom>
                <a:avLst/>
                <a:gdLst>
                  <a:gd name="T0" fmla="*/ 0 w 542"/>
                  <a:gd name="T1" fmla="*/ 0 h 15"/>
                  <a:gd name="T2" fmla="*/ 46 w 542"/>
                  <a:gd name="T3" fmla="*/ 0 h 15"/>
                  <a:gd name="T4" fmla="*/ 46 w 542"/>
                  <a:gd name="T5" fmla="*/ 15 h 15"/>
                  <a:gd name="T6" fmla="*/ 0 w 542"/>
                  <a:gd name="T7" fmla="*/ 15 h 15"/>
                  <a:gd name="T8" fmla="*/ 0 w 542"/>
                  <a:gd name="T9" fmla="*/ 0 h 15"/>
                  <a:gd name="T10" fmla="*/ 62 w 542"/>
                  <a:gd name="T11" fmla="*/ 0 h 15"/>
                  <a:gd name="T12" fmla="*/ 108 w 542"/>
                  <a:gd name="T13" fmla="*/ 0 h 15"/>
                  <a:gd name="T14" fmla="*/ 108 w 542"/>
                  <a:gd name="T15" fmla="*/ 15 h 15"/>
                  <a:gd name="T16" fmla="*/ 62 w 542"/>
                  <a:gd name="T17" fmla="*/ 15 h 15"/>
                  <a:gd name="T18" fmla="*/ 62 w 542"/>
                  <a:gd name="T19" fmla="*/ 0 h 15"/>
                  <a:gd name="T20" fmla="*/ 124 w 542"/>
                  <a:gd name="T21" fmla="*/ 0 h 15"/>
                  <a:gd name="T22" fmla="*/ 170 w 542"/>
                  <a:gd name="T23" fmla="*/ 0 h 15"/>
                  <a:gd name="T24" fmla="*/ 170 w 542"/>
                  <a:gd name="T25" fmla="*/ 15 h 15"/>
                  <a:gd name="T26" fmla="*/ 124 w 542"/>
                  <a:gd name="T27" fmla="*/ 15 h 15"/>
                  <a:gd name="T28" fmla="*/ 124 w 542"/>
                  <a:gd name="T29" fmla="*/ 0 h 15"/>
                  <a:gd name="T30" fmla="*/ 185 w 542"/>
                  <a:gd name="T31" fmla="*/ 0 h 15"/>
                  <a:gd name="T32" fmla="*/ 232 w 542"/>
                  <a:gd name="T33" fmla="*/ 0 h 15"/>
                  <a:gd name="T34" fmla="*/ 232 w 542"/>
                  <a:gd name="T35" fmla="*/ 15 h 15"/>
                  <a:gd name="T36" fmla="*/ 185 w 542"/>
                  <a:gd name="T37" fmla="*/ 15 h 15"/>
                  <a:gd name="T38" fmla="*/ 185 w 542"/>
                  <a:gd name="T39" fmla="*/ 0 h 15"/>
                  <a:gd name="T40" fmla="*/ 248 w 542"/>
                  <a:gd name="T41" fmla="*/ 0 h 15"/>
                  <a:gd name="T42" fmla="*/ 294 w 542"/>
                  <a:gd name="T43" fmla="*/ 0 h 15"/>
                  <a:gd name="T44" fmla="*/ 294 w 542"/>
                  <a:gd name="T45" fmla="*/ 15 h 15"/>
                  <a:gd name="T46" fmla="*/ 248 w 542"/>
                  <a:gd name="T47" fmla="*/ 15 h 15"/>
                  <a:gd name="T48" fmla="*/ 248 w 542"/>
                  <a:gd name="T49" fmla="*/ 0 h 15"/>
                  <a:gd name="T50" fmla="*/ 309 w 542"/>
                  <a:gd name="T51" fmla="*/ 0 h 15"/>
                  <a:gd name="T52" fmla="*/ 356 w 542"/>
                  <a:gd name="T53" fmla="*/ 0 h 15"/>
                  <a:gd name="T54" fmla="*/ 356 w 542"/>
                  <a:gd name="T55" fmla="*/ 15 h 15"/>
                  <a:gd name="T56" fmla="*/ 309 w 542"/>
                  <a:gd name="T57" fmla="*/ 15 h 15"/>
                  <a:gd name="T58" fmla="*/ 309 w 542"/>
                  <a:gd name="T59" fmla="*/ 0 h 15"/>
                  <a:gd name="T60" fmla="*/ 371 w 542"/>
                  <a:gd name="T61" fmla="*/ 0 h 15"/>
                  <a:gd name="T62" fmla="*/ 418 w 542"/>
                  <a:gd name="T63" fmla="*/ 0 h 15"/>
                  <a:gd name="T64" fmla="*/ 418 w 542"/>
                  <a:gd name="T65" fmla="*/ 15 h 15"/>
                  <a:gd name="T66" fmla="*/ 371 w 542"/>
                  <a:gd name="T67" fmla="*/ 15 h 15"/>
                  <a:gd name="T68" fmla="*/ 371 w 542"/>
                  <a:gd name="T69" fmla="*/ 0 h 15"/>
                  <a:gd name="T70" fmla="*/ 433 w 542"/>
                  <a:gd name="T71" fmla="*/ 0 h 15"/>
                  <a:gd name="T72" fmla="*/ 480 w 542"/>
                  <a:gd name="T73" fmla="*/ 0 h 15"/>
                  <a:gd name="T74" fmla="*/ 480 w 542"/>
                  <a:gd name="T75" fmla="*/ 15 h 15"/>
                  <a:gd name="T76" fmla="*/ 433 w 542"/>
                  <a:gd name="T77" fmla="*/ 15 h 15"/>
                  <a:gd name="T78" fmla="*/ 433 w 542"/>
                  <a:gd name="T79" fmla="*/ 0 h 15"/>
                  <a:gd name="T80" fmla="*/ 496 w 542"/>
                  <a:gd name="T81" fmla="*/ 0 h 15"/>
                  <a:gd name="T82" fmla="*/ 542 w 542"/>
                  <a:gd name="T83" fmla="*/ 0 h 15"/>
                  <a:gd name="T84" fmla="*/ 542 w 542"/>
                  <a:gd name="T85" fmla="*/ 15 h 15"/>
                  <a:gd name="T86" fmla="*/ 496 w 542"/>
                  <a:gd name="T87" fmla="*/ 15 h 15"/>
                  <a:gd name="T88" fmla="*/ 496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6" y="0"/>
                    </a:lnTo>
                    <a:lnTo>
                      <a:pt x="46" y="15"/>
                    </a:lnTo>
                    <a:lnTo>
                      <a:pt x="0" y="15"/>
                    </a:lnTo>
                    <a:lnTo>
                      <a:pt x="0" y="0"/>
                    </a:lnTo>
                    <a:close/>
                    <a:moveTo>
                      <a:pt x="62" y="0"/>
                    </a:moveTo>
                    <a:lnTo>
                      <a:pt x="108" y="0"/>
                    </a:lnTo>
                    <a:lnTo>
                      <a:pt x="108" y="15"/>
                    </a:lnTo>
                    <a:lnTo>
                      <a:pt x="62" y="15"/>
                    </a:lnTo>
                    <a:lnTo>
                      <a:pt x="62" y="0"/>
                    </a:lnTo>
                    <a:close/>
                    <a:moveTo>
                      <a:pt x="124" y="0"/>
                    </a:moveTo>
                    <a:lnTo>
                      <a:pt x="170" y="0"/>
                    </a:lnTo>
                    <a:lnTo>
                      <a:pt x="170" y="15"/>
                    </a:lnTo>
                    <a:lnTo>
                      <a:pt x="124" y="15"/>
                    </a:lnTo>
                    <a:lnTo>
                      <a:pt x="124" y="0"/>
                    </a:lnTo>
                    <a:close/>
                    <a:moveTo>
                      <a:pt x="185" y="0"/>
                    </a:moveTo>
                    <a:lnTo>
                      <a:pt x="232" y="0"/>
                    </a:lnTo>
                    <a:lnTo>
                      <a:pt x="232" y="15"/>
                    </a:lnTo>
                    <a:lnTo>
                      <a:pt x="185" y="15"/>
                    </a:lnTo>
                    <a:lnTo>
                      <a:pt x="185" y="0"/>
                    </a:lnTo>
                    <a:close/>
                    <a:moveTo>
                      <a:pt x="248" y="0"/>
                    </a:moveTo>
                    <a:lnTo>
                      <a:pt x="294" y="0"/>
                    </a:lnTo>
                    <a:lnTo>
                      <a:pt x="294" y="15"/>
                    </a:lnTo>
                    <a:lnTo>
                      <a:pt x="248" y="15"/>
                    </a:lnTo>
                    <a:lnTo>
                      <a:pt x="248" y="0"/>
                    </a:lnTo>
                    <a:close/>
                    <a:moveTo>
                      <a:pt x="309" y="0"/>
                    </a:moveTo>
                    <a:lnTo>
                      <a:pt x="356" y="0"/>
                    </a:lnTo>
                    <a:lnTo>
                      <a:pt x="356" y="15"/>
                    </a:lnTo>
                    <a:lnTo>
                      <a:pt x="309" y="15"/>
                    </a:lnTo>
                    <a:lnTo>
                      <a:pt x="309" y="0"/>
                    </a:lnTo>
                    <a:close/>
                    <a:moveTo>
                      <a:pt x="371" y="0"/>
                    </a:moveTo>
                    <a:lnTo>
                      <a:pt x="418" y="0"/>
                    </a:lnTo>
                    <a:lnTo>
                      <a:pt x="418" y="15"/>
                    </a:lnTo>
                    <a:lnTo>
                      <a:pt x="371" y="15"/>
                    </a:lnTo>
                    <a:lnTo>
                      <a:pt x="371" y="0"/>
                    </a:lnTo>
                    <a:close/>
                    <a:moveTo>
                      <a:pt x="433" y="0"/>
                    </a:moveTo>
                    <a:lnTo>
                      <a:pt x="480" y="0"/>
                    </a:lnTo>
                    <a:lnTo>
                      <a:pt x="480" y="15"/>
                    </a:lnTo>
                    <a:lnTo>
                      <a:pt x="433" y="15"/>
                    </a:lnTo>
                    <a:lnTo>
                      <a:pt x="433" y="0"/>
                    </a:lnTo>
                    <a:close/>
                    <a:moveTo>
                      <a:pt x="496" y="0"/>
                    </a:moveTo>
                    <a:lnTo>
                      <a:pt x="542" y="0"/>
                    </a:lnTo>
                    <a:lnTo>
                      <a:pt x="542" y="15"/>
                    </a:lnTo>
                    <a:lnTo>
                      <a:pt x="496" y="15"/>
                    </a:lnTo>
                    <a:lnTo>
                      <a:pt x="496"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19" name="Freeform 150"/>
              <p:cNvSpPr>
                <a:spLocks noEditPoints="1"/>
              </p:cNvSpPr>
              <p:nvPr/>
            </p:nvSpPr>
            <p:spPr bwMode="auto">
              <a:xfrm>
                <a:off x="4119" y="1891"/>
                <a:ext cx="891" cy="68"/>
              </a:xfrm>
              <a:custGeom>
                <a:avLst/>
                <a:gdLst>
                  <a:gd name="T0" fmla="*/ 47 w 891"/>
                  <a:gd name="T1" fmla="*/ 53 h 68"/>
                  <a:gd name="T2" fmla="*/ 0 w 891"/>
                  <a:gd name="T3" fmla="*/ 68 h 68"/>
                  <a:gd name="T4" fmla="*/ 63 w 891"/>
                  <a:gd name="T5" fmla="*/ 53 h 68"/>
                  <a:gd name="T6" fmla="*/ 109 w 891"/>
                  <a:gd name="T7" fmla="*/ 68 h 68"/>
                  <a:gd name="T8" fmla="*/ 63 w 891"/>
                  <a:gd name="T9" fmla="*/ 53 h 68"/>
                  <a:gd name="T10" fmla="*/ 170 w 891"/>
                  <a:gd name="T11" fmla="*/ 53 h 68"/>
                  <a:gd name="T12" fmla="*/ 124 w 891"/>
                  <a:gd name="T13" fmla="*/ 68 h 68"/>
                  <a:gd name="T14" fmla="*/ 187 w 891"/>
                  <a:gd name="T15" fmla="*/ 53 h 68"/>
                  <a:gd name="T16" fmla="*/ 233 w 891"/>
                  <a:gd name="T17" fmla="*/ 68 h 68"/>
                  <a:gd name="T18" fmla="*/ 187 w 891"/>
                  <a:gd name="T19" fmla="*/ 53 h 68"/>
                  <a:gd name="T20" fmla="*/ 294 w 891"/>
                  <a:gd name="T21" fmla="*/ 53 h 68"/>
                  <a:gd name="T22" fmla="*/ 248 w 891"/>
                  <a:gd name="T23" fmla="*/ 68 h 68"/>
                  <a:gd name="T24" fmla="*/ 310 w 891"/>
                  <a:gd name="T25" fmla="*/ 53 h 68"/>
                  <a:gd name="T26" fmla="*/ 357 w 891"/>
                  <a:gd name="T27" fmla="*/ 68 h 68"/>
                  <a:gd name="T28" fmla="*/ 310 w 891"/>
                  <a:gd name="T29" fmla="*/ 53 h 68"/>
                  <a:gd name="T30" fmla="*/ 419 w 891"/>
                  <a:gd name="T31" fmla="*/ 53 h 68"/>
                  <a:gd name="T32" fmla="*/ 372 w 891"/>
                  <a:gd name="T33" fmla="*/ 68 h 68"/>
                  <a:gd name="T34" fmla="*/ 434 w 891"/>
                  <a:gd name="T35" fmla="*/ 53 h 68"/>
                  <a:gd name="T36" fmla="*/ 481 w 891"/>
                  <a:gd name="T37" fmla="*/ 68 h 68"/>
                  <a:gd name="T38" fmla="*/ 434 w 891"/>
                  <a:gd name="T39" fmla="*/ 53 h 68"/>
                  <a:gd name="T40" fmla="*/ 543 w 891"/>
                  <a:gd name="T41" fmla="*/ 53 h 68"/>
                  <a:gd name="T42" fmla="*/ 496 w 891"/>
                  <a:gd name="T43" fmla="*/ 68 h 68"/>
                  <a:gd name="T44" fmla="*/ 558 w 891"/>
                  <a:gd name="T45" fmla="*/ 53 h 68"/>
                  <a:gd name="T46" fmla="*/ 605 w 891"/>
                  <a:gd name="T47" fmla="*/ 68 h 68"/>
                  <a:gd name="T48" fmla="*/ 558 w 891"/>
                  <a:gd name="T49" fmla="*/ 53 h 68"/>
                  <a:gd name="T50" fmla="*/ 667 w 891"/>
                  <a:gd name="T51" fmla="*/ 53 h 68"/>
                  <a:gd name="T52" fmla="*/ 620 w 891"/>
                  <a:gd name="T53" fmla="*/ 68 h 68"/>
                  <a:gd name="T54" fmla="*/ 682 w 891"/>
                  <a:gd name="T55" fmla="*/ 53 h 68"/>
                  <a:gd name="T56" fmla="*/ 728 w 891"/>
                  <a:gd name="T57" fmla="*/ 68 h 68"/>
                  <a:gd name="T58" fmla="*/ 682 w 891"/>
                  <a:gd name="T59" fmla="*/ 53 h 68"/>
                  <a:gd name="T60" fmla="*/ 790 w 891"/>
                  <a:gd name="T61" fmla="*/ 53 h 68"/>
                  <a:gd name="T62" fmla="*/ 744 w 891"/>
                  <a:gd name="T63" fmla="*/ 68 h 68"/>
                  <a:gd name="T64" fmla="*/ 805 w 891"/>
                  <a:gd name="T65" fmla="*/ 53 h 68"/>
                  <a:gd name="T66" fmla="*/ 819 w 891"/>
                  <a:gd name="T67" fmla="*/ 50 h 68"/>
                  <a:gd name="T68" fmla="*/ 834 w 891"/>
                  <a:gd name="T69" fmla="*/ 46 h 68"/>
                  <a:gd name="T70" fmla="*/ 846 w 891"/>
                  <a:gd name="T71" fmla="*/ 40 h 68"/>
                  <a:gd name="T72" fmla="*/ 847 w 891"/>
                  <a:gd name="T73" fmla="*/ 55 h 68"/>
                  <a:gd name="T74" fmla="*/ 830 w 891"/>
                  <a:gd name="T75" fmla="*/ 63 h 68"/>
                  <a:gd name="T76" fmla="*/ 812 w 891"/>
                  <a:gd name="T77" fmla="*/ 66 h 68"/>
                  <a:gd name="T78" fmla="*/ 805 w 891"/>
                  <a:gd name="T79" fmla="*/ 53 h 68"/>
                  <a:gd name="T80" fmla="*/ 858 w 891"/>
                  <a:gd name="T81" fmla="*/ 31 h 68"/>
                  <a:gd name="T82" fmla="*/ 867 w 891"/>
                  <a:gd name="T83" fmla="*/ 22 h 68"/>
                  <a:gd name="T84" fmla="*/ 872 w 891"/>
                  <a:gd name="T85" fmla="*/ 11 h 68"/>
                  <a:gd name="T86" fmla="*/ 875 w 891"/>
                  <a:gd name="T87" fmla="*/ 1 h 68"/>
                  <a:gd name="T88" fmla="*/ 891 w 891"/>
                  <a:gd name="T89" fmla="*/ 1 h 68"/>
                  <a:gd name="T90" fmla="*/ 889 w 891"/>
                  <a:gd name="T91" fmla="*/ 11 h 68"/>
                  <a:gd name="T92" fmla="*/ 883 w 891"/>
                  <a:gd name="T93" fmla="*/ 24 h 68"/>
                  <a:gd name="T94" fmla="*/ 874 w 891"/>
                  <a:gd name="T95" fmla="*/ 36 h 68"/>
                  <a:gd name="T96" fmla="*/ 867 w 891"/>
                  <a:gd name="T97" fmla="*/ 43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1"/>
                  <a:gd name="T148" fmla="*/ 0 h 68"/>
                  <a:gd name="T149" fmla="*/ 891 w 89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1" h="68">
                    <a:moveTo>
                      <a:pt x="0" y="53"/>
                    </a:moveTo>
                    <a:lnTo>
                      <a:pt x="47" y="53"/>
                    </a:lnTo>
                    <a:lnTo>
                      <a:pt x="47" y="68"/>
                    </a:lnTo>
                    <a:lnTo>
                      <a:pt x="0" y="68"/>
                    </a:lnTo>
                    <a:lnTo>
                      <a:pt x="0" y="53"/>
                    </a:lnTo>
                    <a:close/>
                    <a:moveTo>
                      <a:pt x="63" y="53"/>
                    </a:moveTo>
                    <a:lnTo>
                      <a:pt x="109" y="53"/>
                    </a:lnTo>
                    <a:lnTo>
                      <a:pt x="109" y="68"/>
                    </a:lnTo>
                    <a:lnTo>
                      <a:pt x="63" y="68"/>
                    </a:lnTo>
                    <a:lnTo>
                      <a:pt x="63" y="53"/>
                    </a:lnTo>
                    <a:close/>
                    <a:moveTo>
                      <a:pt x="124" y="53"/>
                    </a:moveTo>
                    <a:lnTo>
                      <a:pt x="170" y="53"/>
                    </a:lnTo>
                    <a:lnTo>
                      <a:pt x="170" y="68"/>
                    </a:lnTo>
                    <a:lnTo>
                      <a:pt x="124" y="68"/>
                    </a:lnTo>
                    <a:lnTo>
                      <a:pt x="124" y="53"/>
                    </a:lnTo>
                    <a:close/>
                    <a:moveTo>
                      <a:pt x="187" y="53"/>
                    </a:moveTo>
                    <a:lnTo>
                      <a:pt x="233" y="53"/>
                    </a:lnTo>
                    <a:lnTo>
                      <a:pt x="233" y="68"/>
                    </a:lnTo>
                    <a:lnTo>
                      <a:pt x="187" y="68"/>
                    </a:lnTo>
                    <a:lnTo>
                      <a:pt x="187" y="53"/>
                    </a:lnTo>
                    <a:close/>
                    <a:moveTo>
                      <a:pt x="248" y="53"/>
                    </a:moveTo>
                    <a:lnTo>
                      <a:pt x="294" y="53"/>
                    </a:lnTo>
                    <a:lnTo>
                      <a:pt x="294" y="68"/>
                    </a:lnTo>
                    <a:lnTo>
                      <a:pt x="248" y="68"/>
                    </a:lnTo>
                    <a:lnTo>
                      <a:pt x="248" y="53"/>
                    </a:lnTo>
                    <a:close/>
                    <a:moveTo>
                      <a:pt x="310" y="53"/>
                    </a:moveTo>
                    <a:lnTo>
                      <a:pt x="357" y="53"/>
                    </a:lnTo>
                    <a:lnTo>
                      <a:pt x="357" y="68"/>
                    </a:lnTo>
                    <a:lnTo>
                      <a:pt x="310" y="68"/>
                    </a:lnTo>
                    <a:lnTo>
                      <a:pt x="310" y="53"/>
                    </a:lnTo>
                    <a:close/>
                    <a:moveTo>
                      <a:pt x="372" y="53"/>
                    </a:moveTo>
                    <a:lnTo>
                      <a:pt x="419" y="53"/>
                    </a:lnTo>
                    <a:lnTo>
                      <a:pt x="419" y="68"/>
                    </a:lnTo>
                    <a:lnTo>
                      <a:pt x="372" y="68"/>
                    </a:lnTo>
                    <a:lnTo>
                      <a:pt x="372" y="53"/>
                    </a:lnTo>
                    <a:close/>
                    <a:moveTo>
                      <a:pt x="434" y="53"/>
                    </a:moveTo>
                    <a:lnTo>
                      <a:pt x="481" y="53"/>
                    </a:lnTo>
                    <a:lnTo>
                      <a:pt x="481" y="68"/>
                    </a:lnTo>
                    <a:lnTo>
                      <a:pt x="434" y="68"/>
                    </a:lnTo>
                    <a:lnTo>
                      <a:pt x="434" y="53"/>
                    </a:lnTo>
                    <a:close/>
                    <a:moveTo>
                      <a:pt x="496" y="53"/>
                    </a:moveTo>
                    <a:lnTo>
                      <a:pt x="543" y="53"/>
                    </a:lnTo>
                    <a:lnTo>
                      <a:pt x="543" y="68"/>
                    </a:lnTo>
                    <a:lnTo>
                      <a:pt x="496" y="68"/>
                    </a:lnTo>
                    <a:lnTo>
                      <a:pt x="496" y="53"/>
                    </a:lnTo>
                    <a:close/>
                    <a:moveTo>
                      <a:pt x="558" y="53"/>
                    </a:moveTo>
                    <a:lnTo>
                      <a:pt x="605" y="53"/>
                    </a:lnTo>
                    <a:lnTo>
                      <a:pt x="605" y="68"/>
                    </a:lnTo>
                    <a:lnTo>
                      <a:pt x="558" y="68"/>
                    </a:lnTo>
                    <a:lnTo>
                      <a:pt x="558" y="53"/>
                    </a:lnTo>
                    <a:close/>
                    <a:moveTo>
                      <a:pt x="620" y="53"/>
                    </a:moveTo>
                    <a:lnTo>
                      <a:pt x="667" y="53"/>
                    </a:lnTo>
                    <a:lnTo>
                      <a:pt x="667" y="68"/>
                    </a:lnTo>
                    <a:lnTo>
                      <a:pt x="620" y="68"/>
                    </a:lnTo>
                    <a:lnTo>
                      <a:pt x="620" y="53"/>
                    </a:lnTo>
                    <a:close/>
                    <a:moveTo>
                      <a:pt x="682" y="53"/>
                    </a:moveTo>
                    <a:lnTo>
                      <a:pt x="728" y="53"/>
                    </a:lnTo>
                    <a:lnTo>
                      <a:pt x="728" y="68"/>
                    </a:lnTo>
                    <a:lnTo>
                      <a:pt x="682" y="68"/>
                    </a:lnTo>
                    <a:lnTo>
                      <a:pt x="682" y="53"/>
                    </a:lnTo>
                    <a:close/>
                    <a:moveTo>
                      <a:pt x="744" y="53"/>
                    </a:moveTo>
                    <a:lnTo>
                      <a:pt x="790" y="53"/>
                    </a:lnTo>
                    <a:lnTo>
                      <a:pt x="790" y="68"/>
                    </a:lnTo>
                    <a:lnTo>
                      <a:pt x="744" y="68"/>
                    </a:lnTo>
                    <a:lnTo>
                      <a:pt x="744" y="53"/>
                    </a:lnTo>
                    <a:close/>
                    <a:moveTo>
                      <a:pt x="805" y="53"/>
                    </a:moveTo>
                    <a:lnTo>
                      <a:pt x="810" y="52"/>
                    </a:lnTo>
                    <a:lnTo>
                      <a:pt x="819" y="50"/>
                    </a:lnTo>
                    <a:lnTo>
                      <a:pt x="827" y="49"/>
                    </a:lnTo>
                    <a:lnTo>
                      <a:pt x="834" y="46"/>
                    </a:lnTo>
                    <a:lnTo>
                      <a:pt x="840" y="43"/>
                    </a:lnTo>
                    <a:lnTo>
                      <a:pt x="846" y="40"/>
                    </a:lnTo>
                    <a:lnTo>
                      <a:pt x="854" y="52"/>
                    </a:lnTo>
                    <a:lnTo>
                      <a:pt x="847" y="55"/>
                    </a:lnTo>
                    <a:lnTo>
                      <a:pt x="839" y="59"/>
                    </a:lnTo>
                    <a:lnTo>
                      <a:pt x="830" y="63"/>
                    </a:lnTo>
                    <a:lnTo>
                      <a:pt x="822" y="65"/>
                    </a:lnTo>
                    <a:lnTo>
                      <a:pt x="812" y="66"/>
                    </a:lnTo>
                    <a:lnTo>
                      <a:pt x="807" y="67"/>
                    </a:lnTo>
                    <a:lnTo>
                      <a:pt x="805" y="53"/>
                    </a:lnTo>
                    <a:close/>
                    <a:moveTo>
                      <a:pt x="857" y="32"/>
                    </a:moveTo>
                    <a:lnTo>
                      <a:pt x="858" y="31"/>
                    </a:lnTo>
                    <a:lnTo>
                      <a:pt x="862" y="27"/>
                    </a:lnTo>
                    <a:lnTo>
                      <a:pt x="867" y="22"/>
                    </a:lnTo>
                    <a:lnTo>
                      <a:pt x="869" y="17"/>
                    </a:lnTo>
                    <a:lnTo>
                      <a:pt x="872" y="11"/>
                    </a:lnTo>
                    <a:lnTo>
                      <a:pt x="874" y="6"/>
                    </a:lnTo>
                    <a:lnTo>
                      <a:pt x="875" y="1"/>
                    </a:lnTo>
                    <a:lnTo>
                      <a:pt x="875" y="0"/>
                    </a:lnTo>
                    <a:lnTo>
                      <a:pt x="891" y="1"/>
                    </a:lnTo>
                    <a:lnTo>
                      <a:pt x="890" y="3"/>
                    </a:lnTo>
                    <a:lnTo>
                      <a:pt x="889" y="11"/>
                    </a:lnTo>
                    <a:lnTo>
                      <a:pt x="886" y="18"/>
                    </a:lnTo>
                    <a:lnTo>
                      <a:pt x="883" y="24"/>
                    </a:lnTo>
                    <a:lnTo>
                      <a:pt x="878" y="31"/>
                    </a:lnTo>
                    <a:lnTo>
                      <a:pt x="874" y="36"/>
                    </a:lnTo>
                    <a:lnTo>
                      <a:pt x="868" y="42"/>
                    </a:lnTo>
                    <a:lnTo>
                      <a:pt x="867" y="43"/>
                    </a:lnTo>
                    <a:lnTo>
                      <a:pt x="857" y="3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20" name="Freeform 151"/>
              <p:cNvSpPr>
                <a:spLocks/>
              </p:cNvSpPr>
              <p:nvPr/>
            </p:nvSpPr>
            <p:spPr bwMode="auto">
              <a:xfrm>
                <a:off x="318" y="1886"/>
                <a:ext cx="31" cy="44"/>
              </a:xfrm>
              <a:custGeom>
                <a:avLst/>
                <a:gdLst>
                  <a:gd name="T0" fmla="*/ 16 w 31"/>
                  <a:gd name="T1" fmla="*/ 0 h 44"/>
                  <a:gd name="T2" fmla="*/ 16 w 31"/>
                  <a:gd name="T3" fmla="*/ 7 h 44"/>
                  <a:gd name="T4" fmla="*/ 18 w 31"/>
                  <a:gd name="T5" fmla="*/ 12 h 44"/>
                  <a:gd name="T6" fmla="*/ 19 w 31"/>
                  <a:gd name="T7" fmla="*/ 18 h 44"/>
                  <a:gd name="T8" fmla="*/ 22 w 31"/>
                  <a:gd name="T9" fmla="*/ 23 h 44"/>
                  <a:gd name="T10" fmla="*/ 25 w 31"/>
                  <a:gd name="T11" fmla="*/ 28 h 44"/>
                  <a:gd name="T12" fmla="*/ 29 w 31"/>
                  <a:gd name="T13" fmla="*/ 32 h 44"/>
                  <a:gd name="T14" fmla="*/ 31 w 31"/>
                  <a:gd name="T15" fmla="*/ 34 h 44"/>
                  <a:gd name="T16" fmla="*/ 19 w 31"/>
                  <a:gd name="T17" fmla="*/ 44 h 44"/>
                  <a:gd name="T18" fmla="*/ 17 w 31"/>
                  <a:gd name="T19" fmla="*/ 41 h 44"/>
                  <a:gd name="T20" fmla="*/ 12 w 31"/>
                  <a:gd name="T21" fmla="*/ 35 h 44"/>
                  <a:gd name="T22" fmla="*/ 8 w 31"/>
                  <a:gd name="T23" fmla="*/ 29 h 44"/>
                  <a:gd name="T24" fmla="*/ 4 w 31"/>
                  <a:gd name="T25" fmla="*/ 22 h 44"/>
                  <a:gd name="T26" fmla="*/ 2 w 31"/>
                  <a:gd name="T27" fmla="*/ 15 h 44"/>
                  <a:gd name="T28" fmla="*/ 0 w 31"/>
                  <a:gd name="T29" fmla="*/ 8 h 44"/>
                  <a:gd name="T30" fmla="*/ 0 w 31"/>
                  <a:gd name="T31" fmla="*/ 1 h 44"/>
                  <a:gd name="T32" fmla="*/ 16 w 31"/>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44"/>
                  <a:gd name="T53" fmla="*/ 31 w 31"/>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44">
                    <a:moveTo>
                      <a:pt x="16" y="0"/>
                    </a:moveTo>
                    <a:lnTo>
                      <a:pt x="16" y="7"/>
                    </a:lnTo>
                    <a:lnTo>
                      <a:pt x="18" y="12"/>
                    </a:lnTo>
                    <a:lnTo>
                      <a:pt x="19" y="18"/>
                    </a:lnTo>
                    <a:lnTo>
                      <a:pt x="22" y="23"/>
                    </a:lnTo>
                    <a:lnTo>
                      <a:pt x="25" y="28"/>
                    </a:lnTo>
                    <a:lnTo>
                      <a:pt x="29" y="32"/>
                    </a:lnTo>
                    <a:lnTo>
                      <a:pt x="31" y="34"/>
                    </a:lnTo>
                    <a:lnTo>
                      <a:pt x="19" y="44"/>
                    </a:lnTo>
                    <a:lnTo>
                      <a:pt x="17" y="41"/>
                    </a:lnTo>
                    <a:lnTo>
                      <a:pt x="12" y="35"/>
                    </a:lnTo>
                    <a:lnTo>
                      <a:pt x="8" y="29"/>
                    </a:lnTo>
                    <a:lnTo>
                      <a:pt x="4" y="22"/>
                    </a:lnTo>
                    <a:lnTo>
                      <a:pt x="2" y="15"/>
                    </a:lnTo>
                    <a:lnTo>
                      <a:pt x="0" y="8"/>
                    </a:lnTo>
                    <a:lnTo>
                      <a:pt x="0" y="1"/>
                    </a:lnTo>
                    <a:lnTo>
                      <a:pt x="16"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21" name="Freeform 152"/>
              <p:cNvSpPr>
                <a:spLocks/>
              </p:cNvSpPr>
              <p:nvPr/>
            </p:nvSpPr>
            <p:spPr bwMode="auto">
              <a:xfrm>
                <a:off x="350" y="1929"/>
                <a:ext cx="49" cy="28"/>
              </a:xfrm>
              <a:custGeom>
                <a:avLst/>
                <a:gdLst>
                  <a:gd name="T0" fmla="*/ 9 w 49"/>
                  <a:gd name="T1" fmla="*/ 0 h 28"/>
                  <a:gd name="T2" fmla="*/ 13 w 49"/>
                  <a:gd name="T3" fmla="*/ 2 h 28"/>
                  <a:gd name="T4" fmla="*/ 19 w 49"/>
                  <a:gd name="T5" fmla="*/ 6 h 28"/>
                  <a:gd name="T6" fmla="*/ 26 w 49"/>
                  <a:gd name="T7" fmla="*/ 8 h 28"/>
                  <a:gd name="T8" fmla="*/ 34 w 49"/>
                  <a:gd name="T9" fmla="*/ 11 h 28"/>
                  <a:gd name="T10" fmla="*/ 41 w 49"/>
                  <a:gd name="T11" fmla="*/ 13 h 28"/>
                  <a:gd name="T12" fmla="*/ 49 w 49"/>
                  <a:gd name="T13" fmla="*/ 14 h 28"/>
                  <a:gd name="T14" fmla="*/ 46 w 49"/>
                  <a:gd name="T15" fmla="*/ 28 h 28"/>
                  <a:gd name="T16" fmla="*/ 45 w 49"/>
                  <a:gd name="T17" fmla="*/ 28 h 28"/>
                  <a:gd name="T18" fmla="*/ 36 w 49"/>
                  <a:gd name="T19" fmla="*/ 27 h 28"/>
                  <a:gd name="T20" fmla="*/ 28 w 49"/>
                  <a:gd name="T21" fmla="*/ 23 h 28"/>
                  <a:gd name="T22" fmla="*/ 19 w 49"/>
                  <a:gd name="T23" fmla="*/ 21 h 28"/>
                  <a:gd name="T24" fmla="*/ 11 w 49"/>
                  <a:gd name="T25" fmla="*/ 17 h 28"/>
                  <a:gd name="T26" fmla="*/ 4 w 49"/>
                  <a:gd name="T27" fmla="*/ 13 h 28"/>
                  <a:gd name="T28" fmla="*/ 0 w 49"/>
                  <a:gd name="T29" fmla="*/ 11 h 28"/>
                  <a:gd name="T30" fmla="*/ 9 w 49"/>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28"/>
                  <a:gd name="T50" fmla="*/ 49 w 4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28">
                    <a:moveTo>
                      <a:pt x="9" y="0"/>
                    </a:moveTo>
                    <a:lnTo>
                      <a:pt x="13" y="2"/>
                    </a:lnTo>
                    <a:lnTo>
                      <a:pt x="19" y="6"/>
                    </a:lnTo>
                    <a:lnTo>
                      <a:pt x="26" y="8"/>
                    </a:lnTo>
                    <a:lnTo>
                      <a:pt x="34" y="11"/>
                    </a:lnTo>
                    <a:lnTo>
                      <a:pt x="41" y="13"/>
                    </a:lnTo>
                    <a:lnTo>
                      <a:pt x="49" y="14"/>
                    </a:lnTo>
                    <a:lnTo>
                      <a:pt x="46" y="28"/>
                    </a:lnTo>
                    <a:lnTo>
                      <a:pt x="45" y="28"/>
                    </a:lnTo>
                    <a:lnTo>
                      <a:pt x="36" y="27"/>
                    </a:lnTo>
                    <a:lnTo>
                      <a:pt x="28" y="23"/>
                    </a:lnTo>
                    <a:lnTo>
                      <a:pt x="19" y="21"/>
                    </a:lnTo>
                    <a:lnTo>
                      <a:pt x="11" y="17"/>
                    </a:lnTo>
                    <a:lnTo>
                      <a:pt x="4" y="13"/>
                    </a:lnTo>
                    <a:lnTo>
                      <a:pt x="0" y="11"/>
                    </a:lnTo>
                    <a:lnTo>
                      <a:pt x="9" y="0"/>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22" name="Freeform 153"/>
              <p:cNvSpPr>
                <a:spLocks/>
              </p:cNvSpPr>
              <p:nvPr/>
            </p:nvSpPr>
            <p:spPr bwMode="auto">
              <a:xfrm>
                <a:off x="412" y="1944"/>
                <a:ext cx="48" cy="15"/>
              </a:xfrm>
              <a:custGeom>
                <a:avLst/>
                <a:gdLst>
                  <a:gd name="T0" fmla="*/ 1 w 48"/>
                  <a:gd name="T1" fmla="*/ 0 h 15"/>
                  <a:gd name="T2" fmla="*/ 4 w 48"/>
                  <a:gd name="T3" fmla="*/ 0 h 15"/>
                  <a:gd name="T4" fmla="*/ 48 w 48"/>
                  <a:gd name="T5" fmla="*/ 0 h 15"/>
                  <a:gd name="T6" fmla="*/ 48 w 48"/>
                  <a:gd name="T7" fmla="*/ 15 h 15"/>
                  <a:gd name="T8" fmla="*/ 3 w 48"/>
                  <a:gd name="T9" fmla="*/ 15 h 15"/>
                  <a:gd name="T10" fmla="*/ 0 w 48"/>
                  <a:gd name="T11" fmla="*/ 15 h 15"/>
                  <a:gd name="T12" fmla="*/ 1 w 48"/>
                  <a:gd name="T13" fmla="*/ 0 h 15"/>
                  <a:gd name="T14" fmla="*/ 0 60000 65536"/>
                  <a:gd name="T15" fmla="*/ 0 60000 65536"/>
                  <a:gd name="T16" fmla="*/ 0 60000 65536"/>
                  <a:gd name="T17" fmla="*/ 0 60000 65536"/>
                  <a:gd name="T18" fmla="*/ 0 60000 65536"/>
                  <a:gd name="T19" fmla="*/ 0 60000 65536"/>
                  <a:gd name="T20" fmla="*/ 0 60000 65536"/>
                  <a:gd name="T21" fmla="*/ 0 w 48"/>
                  <a:gd name="T22" fmla="*/ 0 h 15"/>
                  <a:gd name="T23" fmla="*/ 48 w 48"/>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5">
                    <a:moveTo>
                      <a:pt x="1" y="0"/>
                    </a:moveTo>
                    <a:lnTo>
                      <a:pt x="4" y="0"/>
                    </a:lnTo>
                    <a:lnTo>
                      <a:pt x="48" y="0"/>
                    </a:lnTo>
                    <a:lnTo>
                      <a:pt x="48" y="15"/>
                    </a:lnTo>
                    <a:lnTo>
                      <a:pt x="3" y="15"/>
                    </a:lnTo>
                    <a:lnTo>
                      <a:pt x="0" y="15"/>
                    </a:lnTo>
                    <a:lnTo>
                      <a:pt x="1" y="0"/>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23" name="Rectangle 154"/>
              <p:cNvSpPr>
                <a:spLocks noChangeArrowheads="1"/>
              </p:cNvSpPr>
              <p:nvPr/>
            </p:nvSpPr>
            <p:spPr bwMode="auto">
              <a:xfrm>
                <a:off x="475"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24" name="Rectangle 155"/>
              <p:cNvSpPr>
                <a:spLocks noChangeArrowheads="1"/>
              </p:cNvSpPr>
              <p:nvPr/>
            </p:nvSpPr>
            <p:spPr bwMode="auto">
              <a:xfrm>
                <a:off x="537"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25" name="Rectangle 156"/>
              <p:cNvSpPr>
                <a:spLocks noChangeArrowheads="1"/>
              </p:cNvSpPr>
              <p:nvPr/>
            </p:nvSpPr>
            <p:spPr bwMode="auto">
              <a:xfrm>
                <a:off x="599"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26" name="Rectangle 157"/>
              <p:cNvSpPr>
                <a:spLocks noChangeArrowheads="1"/>
              </p:cNvSpPr>
              <p:nvPr/>
            </p:nvSpPr>
            <p:spPr bwMode="auto">
              <a:xfrm>
                <a:off x="661"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27" name="Rectangle 158"/>
              <p:cNvSpPr>
                <a:spLocks noChangeArrowheads="1"/>
              </p:cNvSpPr>
              <p:nvPr/>
            </p:nvSpPr>
            <p:spPr bwMode="auto">
              <a:xfrm>
                <a:off x="72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28" name="Rectangle 159"/>
              <p:cNvSpPr>
                <a:spLocks noChangeArrowheads="1"/>
              </p:cNvSpPr>
              <p:nvPr/>
            </p:nvSpPr>
            <p:spPr bwMode="auto">
              <a:xfrm>
                <a:off x="785"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29" name="Rectangle 160"/>
              <p:cNvSpPr>
                <a:spLocks noChangeArrowheads="1"/>
              </p:cNvSpPr>
              <p:nvPr/>
            </p:nvSpPr>
            <p:spPr bwMode="auto">
              <a:xfrm>
                <a:off x="84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0" name="Rectangle 161"/>
              <p:cNvSpPr>
                <a:spLocks noChangeArrowheads="1"/>
              </p:cNvSpPr>
              <p:nvPr/>
            </p:nvSpPr>
            <p:spPr bwMode="auto">
              <a:xfrm>
                <a:off x="909"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1" name="Rectangle 162"/>
              <p:cNvSpPr>
                <a:spLocks noChangeArrowheads="1"/>
              </p:cNvSpPr>
              <p:nvPr/>
            </p:nvSpPr>
            <p:spPr bwMode="auto">
              <a:xfrm>
                <a:off x="970"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2" name="Rectangle 163"/>
              <p:cNvSpPr>
                <a:spLocks noChangeArrowheads="1"/>
              </p:cNvSpPr>
              <p:nvPr/>
            </p:nvSpPr>
            <p:spPr bwMode="auto">
              <a:xfrm>
                <a:off x="103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3" name="Rectangle 164"/>
              <p:cNvSpPr>
                <a:spLocks noChangeArrowheads="1"/>
              </p:cNvSpPr>
              <p:nvPr/>
            </p:nvSpPr>
            <p:spPr bwMode="auto">
              <a:xfrm>
                <a:off x="1094"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4" name="Rectangle 165"/>
              <p:cNvSpPr>
                <a:spLocks noChangeArrowheads="1"/>
              </p:cNvSpPr>
              <p:nvPr/>
            </p:nvSpPr>
            <p:spPr bwMode="auto">
              <a:xfrm>
                <a:off x="1157"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5" name="Rectangle 166"/>
              <p:cNvSpPr>
                <a:spLocks noChangeArrowheads="1"/>
              </p:cNvSpPr>
              <p:nvPr/>
            </p:nvSpPr>
            <p:spPr bwMode="auto">
              <a:xfrm>
                <a:off x="1218"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6" name="Rectangle 167"/>
              <p:cNvSpPr>
                <a:spLocks noChangeArrowheads="1"/>
              </p:cNvSpPr>
              <p:nvPr/>
            </p:nvSpPr>
            <p:spPr bwMode="auto">
              <a:xfrm>
                <a:off x="1281"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7" name="Rectangle 168"/>
              <p:cNvSpPr>
                <a:spLocks noChangeArrowheads="1"/>
              </p:cNvSpPr>
              <p:nvPr/>
            </p:nvSpPr>
            <p:spPr bwMode="auto">
              <a:xfrm>
                <a:off x="134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8" name="Rectangle 169"/>
              <p:cNvSpPr>
                <a:spLocks noChangeArrowheads="1"/>
              </p:cNvSpPr>
              <p:nvPr/>
            </p:nvSpPr>
            <p:spPr bwMode="auto">
              <a:xfrm>
                <a:off x="1405"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39" name="Rectangle 170"/>
              <p:cNvSpPr>
                <a:spLocks noChangeArrowheads="1"/>
              </p:cNvSpPr>
              <p:nvPr/>
            </p:nvSpPr>
            <p:spPr bwMode="auto">
              <a:xfrm>
                <a:off x="146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0" name="Rectangle 171"/>
              <p:cNvSpPr>
                <a:spLocks noChangeArrowheads="1"/>
              </p:cNvSpPr>
              <p:nvPr/>
            </p:nvSpPr>
            <p:spPr bwMode="auto">
              <a:xfrm>
                <a:off x="1528"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1" name="Rectangle 172"/>
              <p:cNvSpPr>
                <a:spLocks noChangeArrowheads="1"/>
              </p:cNvSpPr>
              <p:nvPr/>
            </p:nvSpPr>
            <p:spPr bwMode="auto">
              <a:xfrm>
                <a:off x="1591"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2" name="Rectangle 173"/>
              <p:cNvSpPr>
                <a:spLocks noChangeArrowheads="1"/>
              </p:cNvSpPr>
              <p:nvPr/>
            </p:nvSpPr>
            <p:spPr bwMode="auto">
              <a:xfrm>
                <a:off x="1652"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3" name="Rectangle 174"/>
              <p:cNvSpPr>
                <a:spLocks noChangeArrowheads="1"/>
              </p:cNvSpPr>
              <p:nvPr/>
            </p:nvSpPr>
            <p:spPr bwMode="auto">
              <a:xfrm>
                <a:off x="1715"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4" name="Rectangle 175"/>
              <p:cNvSpPr>
                <a:spLocks noChangeArrowheads="1"/>
              </p:cNvSpPr>
              <p:nvPr/>
            </p:nvSpPr>
            <p:spPr bwMode="auto">
              <a:xfrm>
                <a:off x="177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5" name="Rectangle 176"/>
              <p:cNvSpPr>
                <a:spLocks noChangeArrowheads="1"/>
              </p:cNvSpPr>
              <p:nvPr/>
            </p:nvSpPr>
            <p:spPr bwMode="auto">
              <a:xfrm>
                <a:off x="1838"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6" name="Rectangle 177"/>
              <p:cNvSpPr>
                <a:spLocks noChangeArrowheads="1"/>
              </p:cNvSpPr>
              <p:nvPr/>
            </p:nvSpPr>
            <p:spPr bwMode="auto">
              <a:xfrm>
                <a:off x="1900"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7" name="Rectangle 178"/>
              <p:cNvSpPr>
                <a:spLocks noChangeArrowheads="1"/>
              </p:cNvSpPr>
              <p:nvPr/>
            </p:nvSpPr>
            <p:spPr bwMode="auto">
              <a:xfrm>
                <a:off x="196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8" name="Rectangle 179"/>
              <p:cNvSpPr>
                <a:spLocks noChangeArrowheads="1"/>
              </p:cNvSpPr>
              <p:nvPr/>
            </p:nvSpPr>
            <p:spPr bwMode="auto">
              <a:xfrm>
                <a:off x="2024"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49" name="Rectangle 180"/>
              <p:cNvSpPr>
                <a:spLocks noChangeArrowheads="1"/>
              </p:cNvSpPr>
              <p:nvPr/>
            </p:nvSpPr>
            <p:spPr bwMode="auto">
              <a:xfrm>
                <a:off x="2087"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50" name="Rectangle 181"/>
              <p:cNvSpPr>
                <a:spLocks noChangeArrowheads="1"/>
              </p:cNvSpPr>
              <p:nvPr/>
            </p:nvSpPr>
            <p:spPr bwMode="auto">
              <a:xfrm>
                <a:off x="2148"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51" name="Rectangle 182"/>
              <p:cNvSpPr>
                <a:spLocks noChangeArrowheads="1"/>
              </p:cNvSpPr>
              <p:nvPr/>
            </p:nvSpPr>
            <p:spPr bwMode="auto">
              <a:xfrm>
                <a:off x="2210"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52" name="Rectangle 183"/>
              <p:cNvSpPr>
                <a:spLocks noChangeArrowheads="1"/>
              </p:cNvSpPr>
              <p:nvPr/>
            </p:nvSpPr>
            <p:spPr bwMode="auto">
              <a:xfrm>
                <a:off x="227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53" name="Rectangle 184"/>
              <p:cNvSpPr>
                <a:spLocks noChangeArrowheads="1"/>
              </p:cNvSpPr>
              <p:nvPr/>
            </p:nvSpPr>
            <p:spPr bwMode="auto">
              <a:xfrm>
                <a:off x="2334"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54" name="Rectangle 185"/>
              <p:cNvSpPr>
                <a:spLocks noChangeArrowheads="1"/>
              </p:cNvSpPr>
              <p:nvPr/>
            </p:nvSpPr>
            <p:spPr bwMode="auto">
              <a:xfrm>
                <a:off x="2396"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55" name="Rectangle 186"/>
              <p:cNvSpPr>
                <a:spLocks noChangeArrowheads="1"/>
              </p:cNvSpPr>
              <p:nvPr/>
            </p:nvSpPr>
            <p:spPr bwMode="auto">
              <a:xfrm>
                <a:off x="2458"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56" name="Rectangle 187"/>
              <p:cNvSpPr>
                <a:spLocks noChangeArrowheads="1"/>
              </p:cNvSpPr>
              <p:nvPr/>
            </p:nvSpPr>
            <p:spPr bwMode="auto">
              <a:xfrm>
                <a:off x="2520"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57" name="Freeform 188"/>
              <p:cNvSpPr>
                <a:spLocks/>
              </p:cNvSpPr>
              <p:nvPr/>
            </p:nvSpPr>
            <p:spPr bwMode="auto">
              <a:xfrm>
                <a:off x="2582" y="1944"/>
                <a:ext cx="48" cy="25"/>
              </a:xfrm>
              <a:custGeom>
                <a:avLst/>
                <a:gdLst>
                  <a:gd name="T0" fmla="*/ 0 w 48"/>
                  <a:gd name="T1" fmla="*/ 0 h 25"/>
                  <a:gd name="T2" fmla="*/ 2 w 48"/>
                  <a:gd name="T3" fmla="*/ 0 h 25"/>
                  <a:gd name="T4" fmla="*/ 12 w 48"/>
                  <a:gd name="T5" fmla="*/ 1 h 25"/>
                  <a:gd name="T6" fmla="*/ 21 w 48"/>
                  <a:gd name="T7" fmla="*/ 3 h 25"/>
                  <a:gd name="T8" fmla="*/ 30 w 48"/>
                  <a:gd name="T9" fmla="*/ 5 h 25"/>
                  <a:gd name="T10" fmla="*/ 38 w 48"/>
                  <a:gd name="T11" fmla="*/ 8 h 25"/>
                  <a:gd name="T12" fmla="*/ 46 w 48"/>
                  <a:gd name="T13" fmla="*/ 12 h 25"/>
                  <a:gd name="T14" fmla="*/ 48 w 48"/>
                  <a:gd name="T15" fmla="*/ 14 h 25"/>
                  <a:gd name="T16" fmla="*/ 41 w 48"/>
                  <a:gd name="T17" fmla="*/ 25 h 25"/>
                  <a:gd name="T18" fmla="*/ 39 w 48"/>
                  <a:gd name="T19" fmla="*/ 25 h 25"/>
                  <a:gd name="T20" fmla="*/ 33 w 48"/>
                  <a:gd name="T21" fmla="*/ 22 h 25"/>
                  <a:gd name="T22" fmla="*/ 25 w 48"/>
                  <a:gd name="T23" fmla="*/ 19 h 25"/>
                  <a:gd name="T24" fmla="*/ 18 w 48"/>
                  <a:gd name="T25" fmla="*/ 17 h 25"/>
                  <a:gd name="T26" fmla="*/ 10 w 48"/>
                  <a:gd name="T27" fmla="*/ 16 h 25"/>
                  <a:gd name="T28" fmla="*/ 2 w 48"/>
                  <a:gd name="T29" fmla="*/ 15 h 25"/>
                  <a:gd name="T30" fmla="*/ 0 w 48"/>
                  <a:gd name="T31" fmla="*/ 15 h 25"/>
                  <a:gd name="T32" fmla="*/ 0 w 48"/>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5"/>
                  <a:gd name="T53" fmla="*/ 48 w 4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5">
                    <a:moveTo>
                      <a:pt x="0" y="0"/>
                    </a:moveTo>
                    <a:lnTo>
                      <a:pt x="2" y="0"/>
                    </a:lnTo>
                    <a:lnTo>
                      <a:pt x="12" y="1"/>
                    </a:lnTo>
                    <a:lnTo>
                      <a:pt x="21" y="3"/>
                    </a:lnTo>
                    <a:lnTo>
                      <a:pt x="30" y="5"/>
                    </a:lnTo>
                    <a:lnTo>
                      <a:pt x="38" y="8"/>
                    </a:lnTo>
                    <a:lnTo>
                      <a:pt x="46" y="12"/>
                    </a:lnTo>
                    <a:lnTo>
                      <a:pt x="48" y="14"/>
                    </a:lnTo>
                    <a:lnTo>
                      <a:pt x="41" y="25"/>
                    </a:lnTo>
                    <a:lnTo>
                      <a:pt x="39" y="25"/>
                    </a:lnTo>
                    <a:lnTo>
                      <a:pt x="33" y="22"/>
                    </a:lnTo>
                    <a:lnTo>
                      <a:pt x="25" y="19"/>
                    </a:lnTo>
                    <a:lnTo>
                      <a:pt x="18" y="17"/>
                    </a:lnTo>
                    <a:lnTo>
                      <a:pt x="10" y="16"/>
                    </a:lnTo>
                    <a:lnTo>
                      <a:pt x="2" y="15"/>
                    </a:lnTo>
                    <a:lnTo>
                      <a:pt x="0" y="15"/>
                    </a:lnTo>
                    <a:lnTo>
                      <a:pt x="0"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58" name="Freeform 189"/>
              <p:cNvSpPr>
                <a:spLocks/>
              </p:cNvSpPr>
              <p:nvPr/>
            </p:nvSpPr>
            <p:spPr bwMode="auto">
              <a:xfrm>
                <a:off x="2633" y="1966"/>
                <a:ext cx="38" cy="42"/>
              </a:xfrm>
              <a:custGeom>
                <a:avLst/>
                <a:gdLst>
                  <a:gd name="T0" fmla="*/ 11 w 38"/>
                  <a:gd name="T1" fmla="*/ 0 h 42"/>
                  <a:gd name="T2" fmla="*/ 16 w 38"/>
                  <a:gd name="T3" fmla="*/ 4 h 42"/>
                  <a:gd name="T4" fmla="*/ 21 w 38"/>
                  <a:gd name="T5" fmla="*/ 9 h 42"/>
                  <a:gd name="T6" fmla="*/ 27 w 38"/>
                  <a:gd name="T7" fmla="*/ 15 h 42"/>
                  <a:gd name="T8" fmla="*/ 30 w 38"/>
                  <a:gd name="T9" fmla="*/ 21 h 42"/>
                  <a:gd name="T10" fmla="*/ 34 w 38"/>
                  <a:gd name="T11" fmla="*/ 28 h 42"/>
                  <a:gd name="T12" fmla="*/ 37 w 38"/>
                  <a:gd name="T13" fmla="*/ 35 h 42"/>
                  <a:gd name="T14" fmla="*/ 38 w 38"/>
                  <a:gd name="T15" fmla="*/ 40 h 42"/>
                  <a:gd name="T16" fmla="*/ 22 w 38"/>
                  <a:gd name="T17" fmla="*/ 42 h 42"/>
                  <a:gd name="T18" fmla="*/ 22 w 38"/>
                  <a:gd name="T19" fmla="*/ 40 h 42"/>
                  <a:gd name="T20" fmla="*/ 20 w 38"/>
                  <a:gd name="T21" fmla="*/ 33 h 42"/>
                  <a:gd name="T22" fmla="*/ 18 w 38"/>
                  <a:gd name="T23" fmla="*/ 28 h 42"/>
                  <a:gd name="T24" fmla="*/ 14 w 38"/>
                  <a:gd name="T25" fmla="*/ 24 h 42"/>
                  <a:gd name="T26" fmla="*/ 10 w 38"/>
                  <a:gd name="T27" fmla="*/ 19 h 42"/>
                  <a:gd name="T28" fmla="*/ 6 w 38"/>
                  <a:gd name="T29" fmla="*/ 15 h 42"/>
                  <a:gd name="T30" fmla="*/ 0 w 38"/>
                  <a:gd name="T31" fmla="*/ 10 h 42"/>
                  <a:gd name="T32" fmla="*/ 11 w 3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2"/>
                  <a:gd name="T53" fmla="*/ 38 w 3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2">
                    <a:moveTo>
                      <a:pt x="11" y="0"/>
                    </a:moveTo>
                    <a:lnTo>
                      <a:pt x="16" y="4"/>
                    </a:lnTo>
                    <a:lnTo>
                      <a:pt x="21" y="9"/>
                    </a:lnTo>
                    <a:lnTo>
                      <a:pt x="27" y="15"/>
                    </a:lnTo>
                    <a:lnTo>
                      <a:pt x="30" y="21"/>
                    </a:lnTo>
                    <a:lnTo>
                      <a:pt x="34" y="28"/>
                    </a:lnTo>
                    <a:lnTo>
                      <a:pt x="37" y="35"/>
                    </a:lnTo>
                    <a:lnTo>
                      <a:pt x="38" y="40"/>
                    </a:lnTo>
                    <a:lnTo>
                      <a:pt x="22" y="42"/>
                    </a:lnTo>
                    <a:lnTo>
                      <a:pt x="22" y="40"/>
                    </a:lnTo>
                    <a:lnTo>
                      <a:pt x="20" y="33"/>
                    </a:lnTo>
                    <a:lnTo>
                      <a:pt x="18" y="28"/>
                    </a:lnTo>
                    <a:lnTo>
                      <a:pt x="14" y="24"/>
                    </a:lnTo>
                    <a:lnTo>
                      <a:pt x="10" y="19"/>
                    </a:lnTo>
                    <a:lnTo>
                      <a:pt x="6" y="15"/>
                    </a:lnTo>
                    <a:lnTo>
                      <a:pt x="0" y="10"/>
                    </a:lnTo>
                    <a:lnTo>
                      <a:pt x="11"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59" name="Freeform 190"/>
              <p:cNvSpPr>
                <a:spLocks/>
              </p:cNvSpPr>
              <p:nvPr/>
            </p:nvSpPr>
            <p:spPr bwMode="auto">
              <a:xfrm>
                <a:off x="2657" y="1969"/>
                <a:ext cx="33" cy="43"/>
              </a:xfrm>
              <a:custGeom>
                <a:avLst/>
                <a:gdLst>
                  <a:gd name="T0" fmla="*/ 0 w 33"/>
                  <a:gd name="T1" fmla="*/ 43 h 43"/>
                  <a:gd name="T2" fmla="*/ 0 w 33"/>
                  <a:gd name="T3" fmla="*/ 40 h 43"/>
                  <a:gd name="T4" fmla="*/ 1 w 33"/>
                  <a:gd name="T5" fmla="*/ 32 h 43"/>
                  <a:gd name="T6" fmla="*/ 4 w 33"/>
                  <a:gd name="T7" fmla="*/ 26 h 43"/>
                  <a:gd name="T8" fmla="*/ 7 w 33"/>
                  <a:gd name="T9" fmla="*/ 19 h 43"/>
                  <a:gd name="T10" fmla="*/ 11 w 33"/>
                  <a:gd name="T11" fmla="*/ 13 h 43"/>
                  <a:gd name="T12" fmla="*/ 16 w 33"/>
                  <a:gd name="T13" fmla="*/ 6 h 43"/>
                  <a:gd name="T14" fmla="*/ 22 w 33"/>
                  <a:gd name="T15" fmla="*/ 1 h 43"/>
                  <a:gd name="T16" fmla="*/ 23 w 33"/>
                  <a:gd name="T17" fmla="*/ 0 h 43"/>
                  <a:gd name="T18" fmla="*/ 33 w 33"/>
                  <a:gd name="T19" fmla="*/ 11 h 43"/>
                  <a:gd name="T20" fmla="*/ 28 w 33"/>
                  <a:gd name="T21" fmla="*/ 15 h 43"/>
                  <a:gd name="T22" fmla="*/ 24 w 33"/>
                  <a:gd name="T23" fmla="*/ 20 h 43"/>
                  <a:gd name="T24" fmla="*/ 21 w 33"/>
                  <a:gd name="T25" fmla="*/ 25 h 43"/>
                  <a:gd name="T26" fmla="*/ 18 w 33"/>
                  <a:gd name="T27" fmla="*/ 30 h 43"/>
                  <a:gd name="T28" fmla="*/ 16 w 33"/>
                  <a:gd name="T29" fmla="*/ 36 h 43"/>
                  <a:gd name="T30" fmla="*/ 15 w 33"/>
                  <a:gd name="T31" fmla="*/ 41 h 43"/>
                  <a:gd name="T32" fmla="*/ 15 w 33"/>
                  <a:gd name="T33" fmla="*/ 43 h 43"/>
                  <a:gd name="T34" fmla="*/ 0 w 33"/>
                  <a:gd name="T35" fmla="*/ 4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0" y="40"/>
                    </a:lnTo>
                    <a:lnTo>
                      <a:pt x="1" y="32"/>
                    </a:lnTo>
                    <a:lnTo>
                      <a:pt x="4" y="26"/>
                    </a:lnTo>
                    <a:lnTo>
                      <a:pt x="7" y="19"/>
                    </a:lnTo>
                    <a:lnTo>
                      <a:pt x="11" y="13"/>
                    </a:lnTo>
                    <a:lnTo>
                      <a:pt x="16" y="6"/>
                    </a:lnTo>
                    <a:lnTo>
                      <a:pt x="22" y="1"/>
                    </a:lnTo>
                    <a:lnTo>
                      <a:pt x="23" y="0"/>
                    </a:lnTo>
                    <a:lnTo>
                      <a:pt x="33" y="11"/>
                    </a:lnTo>
                    <a:lnTo>
                      <a:pt x="28" y="15"/>
                    </a:lnTo>
                    <a:lnTo>
                      <a:pt x="24" y="20"/>
                    </a:lnTo>
                    <a:lnTo>
                      <a:pt x="21" y="25"/>
                    </a:lnTo>
                    <a:lnTo>
                      <a:pt x="18" y="30"/>
                    </a:lnTo>
                    <a:lnTo>
                      <a:pt x="16" y="36"/>
                    </a:lnTo>
                    <a:lnTo>
                      <a:pt x="15" y="41"/>
                    </a:lnTo>
                    <a:lnTo>
                      <a:pt x="15" y="43"/>
                    </a:lnTo>
                    <a:lnTo>
                      <a:pt x="0" y="43"/>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60" name="Freeform 191"/>
              <p:cNvSpPr>
                <a:spLocks/>
              </p:cNvSpPr>
              <p:nvPr/>
            </p:nvSpPr>
            <p:spPr bwMode="auto">
              <a:xfrm>
                <a:off x="2693" y="1945"/>
                <a:ext cx="48" cy="27"/>
              </a:xfrm>
              <a:custGeom>
                <a:avLst/>
                <a:gdLst>
                  <a:gd name="T0" fmla="*/ 0 w 48"/>
                  <a:gd name="T1" fmla="*/ 15 h 27"/>
                  <a:gd name="T2" fmla="*/ 6 w 48"/>
                  <a:gd name="T3" fmla="*/ 12 h 27"/>
                  <a:gd name="T4" fmla="*/ 15 w 48"/>
                  <a:gd name="T5" fmla="*/ 7 h 27"/>
                  <a:gd name="T6" fmla="*/ 23 w 48"/>
                  <a:gd name="T7" fmla="*/ 5 h 27"/>
                  <a:gd name="T8" fmla="*/ 32 w 48"/>
                  <a:gd name="T9" fmla="*/ 2 h 27"/>
                  <a:gd name="T10" fmla="*/ 41 w 48"/>
                  <a:gd name="T11" fmla="*/ 1 h 27"/>
                  <a:gd name="T12" fmla="*/ 46 w 48"/>
                  <a:gd name="T13" fmla="*/ 0 h 27"/>
                  <a:gd name="T14" fmla="*/ 48 w 48"/>
                  <a:gd name="T15" fmla="*/ 14 h 27"/>
                  <a:gd name="T16" fmla="*/ 44 w 48"/>
                  <a:gd name="T17" fmla="*/ 15 h 27"/>
                  <a:gd name="T18" fmla="*/ 36 w 48"/>
                  <a:gd name="T19" fmla="*/ 16 h 27"/>
                  <a:gd name="T20" fmla="*/ 28 w 48"/>
                  <a:gd name="T21" fmla="*/ 18 h 27"/>
                  <a:gd name="T22" fmla="*/ 21 w 48"/>
                  <a:gd name="T23" fmla="*/ 21 h 27"/>
                  <a:gd name="T24" fmla="*/ 15 w 48"/>
                  <a:gd name="T25" fmla="*/ 23 h 27"/>
                  <a:gd name="T26" fmla="*/ 8 w 48"/>
                  <a:gd name="T27" fmla="*/ 27 h 27"/>
                  <a:gd name="T28" fmla="*/ 0 w 48"/>
                  <a:gd name="T29" fmla="*/ 15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0" y="15"/>
                    </a:moveTo>
                    <a:lnTo>
                      <a:pt x="6" y="12"/>
                    </a:lnTo>
                    <a:lnTo>
                      <a:pt x="15" y="7"/>
                    </a:lnTo>
                    <a:lnTo>
                      <a:pt x="23" y="5"/>
                    </a:lnTo>
                    <a:lnTo>
                      <a:pt x="32" y="2"/>
                    </a:lnTo>
                    <a:lnTo>
                      <a:pt x="41" y="1"/>
                    </a:lnTo>
                    <a:lnTo>
                      <a:pt x="46" y="0"/>
                    </a:lnTo>
                    <a:lnTo>
                      <a:pt x="48" y="14"/>
                    </a:lnTo>
                    <a:lnTo>
                      <a:pt x="44" y="15"/>
                    </a:lnTo>
                    <a:lnTo>
                      <a:pt x="36" y="16"/>
                    </a:lnTo>
                    <a:lnTo>
                      <a:pt x="28" y="18"/>
                    </a:lnTo>
                    <a:lnTo>
                      <a:pt x="21" y="21"/>
                    </a:lnTo>
                    <a:lnTo>
                      <a:pt x="15" y="23"/>
                    </a:lnTo>
                    <a:lnTo>
                      <a:pt x="8" y="27"/>
                    </a:lnTo>
                    <a:lnTo>
                      <a:pt x="0" y="15"/>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61" name="Rectangle 192"/>
              <p:cNvSpPr>
                <a:spLocks noChangeArrowheads="1"/>
              </p:cNvSpPr>
              <p:nvPr/>
            </p:nvSpPr>
            <p:spPr bwMode="auto">
              <a:xfrm>
                <a:off x="275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62" name="Rectangle 193"/>
              <p:cNvSpPr>
                <a:spLocks noChangeArrowheads="1"/>
              </p:cNvSpPr>
              <p:nvPr/>
            </p:nvSpPr>
            <p:spPr bwMode="auto">
              <a:xfrm>
                <a:off x="2818"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63" name="Rectangle 194"/>
              <p:cNvSpPr>
                <a:spLocks noChangeArrowheads="1"/>
              </p:cNvSpPr>
              <p:nvPr/>
            </p:nvSpPr>
            <p:spPr bwMode="auto">
              <a:xfrm>
                <a:off x="2880"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64" name="Rectangle 195"/>
              <p:cNvSpPr>
                <a:spLocks noChangeArrowheads="1"/>
              </p:cNvSpPr>
              <p:nvPr/>
            </p:nvSpPr>
            <p:spPr bwMode="auto">
              <a:xfrm>
                <a:off x="294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65" name="Rectangle 196"/>
              <p:cNvSpPr>
                <a:spLocks noChangeArrowheads="1"/>
              </p:cNvSpPr>
              <p:nvPr/>
            </p:nvSpPr>
            <p:spPr bwMode="auto">
              <a:xfrm>
                <a:off x="3004"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66" name="Rectangle 197"/>
              <p:cNvSpPr>
                <a:spLocks noChangeArrowheads="1"/>
              </p:cNvSpPr>
              <p:nvPr/>
            </p:nvSpPr>
            <p:spPr bwMode="auto">
              <a:xfrm>
                <a:off x="306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67" name="Rectangle 198"/>
              <p:cNvSpPr>
                <a:spLocks noChangeArrowheads="1"/>
              </p:cNvSpPr>
              <p:nvPr/>
            </p:nvSpPr>
            <p:spPr bwMode="auto">
              <a:xfrm>
                <a:off x="3128"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68" name="Rectangle 199"/>
              <p:cNvSpPr>
                <a:spLocks noChangeArrowheads="1"/>
              </p:cNvSpPr>
              <p:nvPr/>
            </p:nvSpPr>
            <p:spPr bwMode="auto">
              <a:xfrm>
                <a:off x="3189"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69" name="Rectangle 200"/>
              <p:cNvSpPr>
                <a:spLocks noChangeArrowheads="1"/>
              </p:cNvSpPr>
              <p:nvPr/>
            </p:nvSpPr>
            <p:spPr bwMode="auto">
              <a:xfrm>
                <a:off x="325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0" name="Rectangle 201"/>
              <p:cNvSpPr>
                <a:spLocks noChangeArrowheads="1"/>
              </p:cNvSpPr>
              <p:nvPr/>
            </p:nvSpPr>
            <p:spPr bwMode="auto">
              <a:xfrm>
                <a:off x="3313"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1" name="Rectangle 202"/>
              <p:cNvSpPr>
                <a:spLocks noChangeArrowheads="1"/>
              </p:cNvSpPr>
              <p:nvPr/>
            </p:nvSpPr>
            <p:spPr bwMode="auto">
              <a:xfrm>
                <a:off x="3376"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2" name="Rectangle 203"/>
              <p:cNvSpPr>
                <a:spLocks noChangeArrowheads="1"/>
              </p:cNvSpPr>
              <p:nvPr/>
            </p:nvSpPr>
            <p:spPr bwMode="auto">
              <a:xfrm>
                <a:off x="3437"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3" name="Rectangle 204"/>
              <p:cNvSpPr>
                <a:spLocks noChangeArrowheads="1"/>
              </p:cNvSpPr>
              <p:nvPr/>
            </p:nvSpPr>
            <p:spPr bwMode="auto">
              <a:xfrm>
                <a:off x="3500"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4" name="Rectangle 205"/>
              <p:cNvSpPr>
                <a:spLocks noChangeArrowheads="1"/>
              </p:cNvSpPr>
              <p:nvPr/>
            </p:nvSpPr>
            <p:spPr bwMode="auto">
              <a:xfrm>
                <a:off x="356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5" name="Rectangle 206"/>
              <p:cNvSpPr>
                <a:spLocks noChangeArrowheads="1"/>
              </p:cNvSpPr>
              <p:nvPr/>
            </p:nvSpPr>
            <p:spPr bwMode="auto">
              <a:xfrm>
                <a:off x="3624"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6" name="Rectangle 207"/>
              <p:cNvSpPr>
                <a:spLocks noChangeArrowheads="1"/>
              </p:cNvSpPr>
              <p:nvPr/>
            </p:nvSpPr>
            <p:spPr bwMode="auto">
              <a:xfrm>
                <a:off x="3686"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7" name="Rectangle 208"/>
              <p:cNvSpPr>
                <a:spLocks noChangeArrowheads="1"/>
              </p:cNvSpPr>
              <p:nvPr/>
            </p:nvSpPr>
            <p:spPr bwMode="auto">
              <a:xfrm>
                <a:off x="3747"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8" name="Rectangle 209"/>
              <p:cNvSpPr>
                <a:spLocks noChangeArrowheads="1"/>
              </p:cNvSpPr>
              <p:nvPr/>
            </p:nvSpPr>
            <p:spPr bwMode="auto">
              <a:xfrm>
                <a:off x="3810"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79" name="Rectangle 210"/>
              <p:cNvSpPr>
                <a:spLocks noChangeArrowheads="1"/>
              </p:cNvSpPr>
              <p:nvPr/>
            </p:nvSpPr>
            <p:spPr bwMode="auto">
              <a:xfrm>
                <a:off x="3871"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0" name="Rectangle 211"/>
              <p:cNvSpPr>
                <a:spLocks noChangeArrowheads="1"/>
              </p:cNvSpPr>
              <p:nvPr/>
            </p:nvSpPr>
            <p:spPr bwMode="auto">
              <a:xfrm>
                <a:off x="3933"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1" name="Rectangle 212"/>
              <p:cNvSpPr>
                <a:spLocks noChangeArrowheads="1"/>
              </p:cNvSpPr>
              <p:nvPr/>
            </p:nvSpPr>
            <p:spPr bwMode="auto">
              <a:xfrm>
                <a:off x="3995"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2" name="Rectangle 213"/>
              <p:cNvSpPr>
                <a:spLocks noChangeArrowheads="1"/>
              </p:cNvSpPr>
              <p:nvPr/>
            </p:nvSpPr>
            <p:spPr bwMode="auto">
              <a:xfrm>
                <a:off x="4058"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3" name="Rectangle 214"/>
              <p:cNvSpPr>
                <a:spLocks noChangeArrowheads="1"/>
              </p:cNvSpPr>
              <p:nvPr/>
            </p:nvSpPr>
            <p:spPr bwMode="auto">
              <a:xfrm>
                <a:off x="4119"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4" name="Rectangle 215"/>
              <p:cNvSpPr>
                <a:spLocks noChangeArrowheads="1"/>
              </p:cNvSpPr>
              <p:nvPr/>
            </p:nvSpPr>
            <p:spPr bwMode="auto">
              <a:xfrm>
                <a:off x="418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5" name="Rectangle 216"/>
              <p:cNvSpPr>
                <a:spLocks noChangeArrowheads="1"/>
              </p:cNvSpPr>
              <p:nvPr/>
            </p:nvSpPr>
            <p:spPr bwMode="auto">
              <a:xfrm>
                <a:off x="424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6" name="Rectangle 217"/>
              <p:cNvSpPr>
                <a:spLocks noChangeArrowheads="1"/>
              </p:cNvSpPr>
              <p:nvPr/>
            </p:nvSpPr>
            <p:spPr bwMode="auto">
              <a:xfrm>
                <a:off x="4306"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7" name="Rectangle 218"/>
              <p:cNvSpPr>
                <a:spLocks noChangeArrowheads="1"/>
              </p:cNvSpPr>
              <p:nvPr/>
            </p:nvSpPr>
            <p:spPr bwMode="auto">
              <a:xfrm>
                <a:off x="4367"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8" name="Rectangle 219"/>
              <p:cNvSpPr>
                <a:spLocks noChangeArrowheads="1"/>
              </p:cNvSpPr>
              <p:nvPr/>
            </p:nvSpPr>
            <p:spPr bwMode="auto">
              <a:xfrm>
                <a:off x="4429"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89" name="Rectangle 220"/>
              <p:cNvSpPr>
                <a:spLocks noChangeArrowheads="1"/>
              </p:cNvSpPr>
              <p:nvPr/>
            </p:nvSpPr>
            <p:spPr bwMode="auto">
              <a:xfrm>
                <a:off x="4491"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90" name="Rectangle 221"/>
              <p:cNvSpPr>
                <a:spLocks noChangeArrowheads="1"/>
              </p:cNvSpPr>
              <p:nvPr/>
            </p:nvSpPr>
            <p:spPr bwMode="auto">
              <a:xfrm>
                <a:off x="4553"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91" name="Rectangle 222"/>
              <p:cNvSpPr>
                <a:spLocks noChangeArrowheads="1"/>
              </p:cNvSpPr>
              <p:nvPr/>
            </p:nvSpPr>
            <p:spPr bwMode="auto">
              <a:xfrm>
                <a:off x="4615"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92" name="Rectangle 223"/>
              <p:cNvSpPr>
                <a:spLocks noChangeArrowheads="1"/>
              </p:cNvSpPr>
              <p:nvPr/>
            </p:nvSpPr>
            <p:spPr bwMode="auto">
              <a:xfrm>
                <a:off x="4677"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93" name="Rectangle 224"/>
              <p:cNvSpPr>
                <a:spLocks noChangeArrowheads="1"/>
              </p:cNvSpPr>
              <p:nvPr/>
            </p:nvSpPr>
            <p:spPr bwMode="auto">
              <a:xfrm>
                <a:off x="4739"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94" name="Rectangle 225"/>
              <p:cNvSpPr>
                <a:spLocks noChangeArrowheads="1"/>
              </p:cNvSpPr>
              <p:nvPr/>
            </p:nvSpPr>
            <p:spPr bwMode="auto">
              <a:xfrm>
                <a:off x="4801"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95" name="Rectangle 226"/>
              <p:cNvSpPr>
                <a:spLocks noChangeArrowheads="1"/>
              </p:cNvSpPr>
              <p:nvPr/>
            </p:nvSpPr>
            <p:spPr bwMode="auto">
              <a:xfrm>
                <a:off x="486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96" name="Freeform 227"/>
              <p:cNvSpPr>
                <a:spLocks/>
              </p:cNvSpPr>
              <p:nvPr/>
            </p:nvSpPr>
            <p:spPr bwMode="auto">
              <a:xfrm>
                <a:off x="4924" y="1931"/>
                <a:ext cx="49" cy="27"/>
              </a:xfrm>
              <a:custGeom>
                <a:avLst/>
                <a:gdLst>
                  <a:gd name="T0" fmla="*/ 0 w 49"/>
                  <a:gd name="T1" fmla="*/ 13 h 27"/>
                  <a:gd name="T2" fmla="*/ 5 w 49"/>
                  <a:gd name="T3" fmla="*/ 12 h 27"/>
                  <a:gd name="T4" fmla="*/ 14 w 49"/>
                  <a:gd name="T5" fmla="*/ 10 h 27"/>
                  <a:gd name="T6" fmla="*/ 22 w 49"/>
                  <a:gd name="T7" fmla="*/ 9 h 27"/>
                  <a:gd name="T8" fmla="*/ 29 w 49"/>
                  <a:gd name="T9" fmla="*/ 6 h 27"/>
                  <a:gd name="T10" fmla="*/ 35 w 49"/>
                  <a:gd name="T11" fmla="*/ 3 h 27"/>
                  <a:gd name="T12" fmla="*/ 41 w 49"/>
                  <a:gd name="T13" fmla="*/ 0 h 27"/>
                  <a:gd name="T14" fmla="*/ 49 w 49"/>
                  <a:gd name="T15" fmla="*/ 12 h 27"/>
                  <a:gd name="T16" fmla="*/ 42 w 49"/>
                  <a:gd name="T17" fmla="*/ 15 h 27"/>
                  <a:gd name="T18" fmla="*/ 34 w 49"/>
                  <a:gd name="T19" fmla="*/ 19 h 27"/>
                  <a:gd name="T20" fmla="*/ 25 w 49"/>
                  <a:gd name="T21" fmla="*/ 23 h 27"/>
                  <a:gd name="T22" fmla="*/ 17 w 49"/>
                  <a:gd name="T23" fmla="*/ 25 h 27"/>
                  <a:gd name="T24" fmla="*/ 7 w 49"/>
                  <a:gd name="T25" fmla="*/ 26 h 27"/>
                  <a:gd name="T26" fmla="*/ 2 w 49"/>
                  <a:gd name="T27" fmla="*/ 27 h 27"/>
                  <a:gd name="T28" fmla="*/ 0 w 49"/>
                  <a:gd name="T29" fmla="*/ 1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27"/>
                  <a:gd name="T47" fmla="*/ 49 w 49"/>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27">
                    <a:moveTo>
                      <a:pt x="0" y="13"/>
                    </a:moveTo>
                    <a:lnTo>
                      <a:pt x="5" y="12"/>
                    </a:lnTo>
                    <a:lnTo>
                      <a:pt x="14" y="10"/>
                    </a:lnTo>
                    <a:lnTo>
                      <a:pt x="22" y="9"/>
                    </a:lnTo>
                    <a:lnTo>
                      <a:pt x="29" y="6"/>
                    </a:lnTo>
                    <a:lnTo>
                      <a:pt x="35" y="3"/>
                    </a:lnTo>
                    <a:lnTo>
                      <a:pt x="41" y="0"/>
                    </a:lnTo>
                    <a:lnTo>
                      <a:pt x="49" y="12"/>
                    </a:lnTo>
                    <a:lnTo>
                      <a:pt x="42" y="15"/>
                    </a:lnTo>
                    <a:lnTo>
                      <a:pt x="34" y="19"/>
                    </a:lnTo>
                    <a:lnTo>
                      <a:pt x="25" y="23"/>
                    </a:lnTo>
                    <a:lnTo>
                      <a:pt x="17" y="25"/>
                    </a:lnTo>
                    <a:lnTo>
                      <a:pt x="7" y="26"/>
                    </a:lnTo>
                    <a:lnTo>
                      <a:pt x="2" y="27"/>
                    </a:lnTo>
                    <a:lnTo>
                      <a:pt x="0" y="13"/>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197" name="Freeform 228"/>
              <p:cNvSpPr>
                <a:spLocks/>
              </p:cNvSpPr>
              <p:nvPr/>
            </p:nvSpPr>
            <p:spPr bwMode="auto">
              <a:xfrm>
                <a:off x="4976" y="1891"/>
                <a:ext cx="34" cy="43"/>
              </a:xfrm>
              <a:custGeom>
                <a:avLst/>
                <a:gdLst>
                  <a:gd name="T0" fmla="*/ 0 w 34"/>
                  <a:gd name="T1" fmla="*/ 32 h 43"/>
                  <a:gd name="T2" fmla="*/ 1 w 34"/>
                  <a:gd name="T3" fmla="*/ 31 h 43"/>
                  <a:gd name="T4" fmla="*/ 5 w 34"/>
                  <a:gd name="T5" fmla="*/ 27 h 43"/>
                  <a:gd name="T6" fmla="*/ 10 w 34"/>
                  <a:gd name="T7" fmla="*/ 22 h 43"/>
                  <a:gd name="T8" fmla="*/ 12 w 34"/>
                  <a:gd name="T9" fmla="*/ 17 h 43"/>
                  <a:gd name="T10" fmla="*/ 15 w 34"/>
                  <a:gd name="T11" fmla="*/ 11 h 43"/>
                  <a:gd name="T12" fmla="*/ 17 w 34"/>
                  <a:gd name="T13" fmla="*/ 6 h 43"/>
                  <a:gd name="T14" fmla="*/ 18 w 34"/>
                  <a:gd name="T15" fmla="*/ 1 h 43"/>
                  <a:gd name="T16" fmla="*/ 18 w 34"/>
                  <a:gd name="T17" fmla="*/ 0 h 43"/>
                  <a:gd name="T18" fmla="*/ 34 w 34"/>
                  <a:gd name="T19" fmla="*/ 1 h 43"/>
                  <a:gd name="T20" fmla="*/ 33 w 34"/>
                  <a:gd name="T21" fmla="*/ 3 h 43"/>
                  <a:gd name="T22" fmla="*/ 32 w 34"/>
                  <a:gd name="T23" fmla="*/ 11 h 43"/>
                  <a:gd name="T24" fmla="*/ 29 w 34"/>
                  <a:gd name="T25" fmla="*/ 18 h 43"/>
                  <a:gd name="T26" fmla="*/ 26 w 34"/>
                  <a:gd name="T27" fmla="*/ 24 h 43"/>
                  <a:gd name="T28" fmla="*/ 21 w 34"/>
                  <a:gd name="T29" fmla="*/ 31 h 43"/>
                  <a:gd name="T30" fmla="*/ 17 w 34"/>
                  <a:gd name="T31" fmla="*/ 36 h 43"/>
                  <a:gd name="T32" fmla="*/ 11 w 34"/>
                  <a:gd name="T33" fmla="*/ 42 h 43"/>
                  <a:gd name="T34" fmla="*/ 10 w 34"/>
                  <a:gd name="T35" fmla="*/ 43 h 43"/>
                  <a:gd name="T36" fmla="*/ 0 w 34"/>
                  <a:gd name="T37" fmla="*/ 32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3"/>
                  <a:gd name="T59" fmla="*/ 34 w 3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3">
                    <a:moveTo>
                      <a:pt x="0" y="32"/>
                    </a:moveTo>
                    <a:lnTo>
                      <a:pt x="1" y="31"/>
                    </a:lnTo>
                    <a:lnTo>
                      <a:pt x="5" y="27"/>
                    </a:lnTo>
                    <a:lnTo>
                      <a:pt x="10" y="22"/>
                    </a:lnTo>
                    <a:lnTo>
                      <a:pt x="12" y="17"/>
                    </a:lnTo>
                    <a:lnTo>
                      <a:pt x="15" y="11"/>
                    </a:lnTo>
                    <a:lnTo>
                      <a:pt x="17" y="6"/>
                    </a:lnTo>
                    <a:lnTo>
                      <a:pt x="18" y="1"/>
                    </a:lnTo>
                    <a:lnTo>
                      <a:pt x="18" y="0"/>
                    </a:lnTo>
                    <a:lnTo>
                      <a:pt x="34" y="1"/>
                    </a:lnTo>
                    <a:lnTo>
                      <a:pt x="33" y="3"/>
                    </a:lnTo>
                    <a:lnTo>
                      <a:pt x="32" y="11"/>
                    </a:lnTo>
                    <a:lnTo>
                      <a:pt x="29" y="18"/>
                    </a:lnTo>
                    <a:lnTo>
                      <a:pt x="26" y="24"/>
                    </a:lnTo>
                    <a:lnTo>
                      <a:pt x="21" y="31"/>
                    </a:lnTo>
                    <a:lnTo>
                      <a:pt x="17" y="36"/>
                    </a:lnTo>
                    <a:lnTo>
                      <a:pt x="11" y="42"/>
                    </a:lnTo>
                    <a:lnTo>
                      <a:pt x="10" y="43"/>
                    </a:lnTo>
                    <a:lnTo>
                      <a:pt x="0" y="32"/>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grpSp>
        <p:grpSp>
          <p:nvGrpSpPr>
            <p:cNvPr id="34870" name="Group 232"/>
            <p:cNvGrpSpPr>
              <a:grpSpLocks/>
            </p:cNvGrpSpPr>
            <p:nvPr/>
          </p:nvGrpSpPr>
          <p:grpSpPr bwMode="auto">
            <a:xfrm>
              <a:off x="5011" y="1233"/>
              <a:ext cx="482" cy="234"/>
              <a:chOff x="5011" y="1233"/>
              <a:chExt cx="482" cy="234"/>
            </a:xfrm>
          </p:grpSpPr>
          <p:pic>
            <p:nvPicPr>
              <p:cNvPr id="35110"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1" y="1233"/>
                <a:ext cx="48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11" name="Picture 23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1" y="1233"/>
                <a:ext cx="48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71" name="Rectangle 236"/>
            <p:cNvSpPr>
              <a:spLocks noChangeArrowheads="1"/>
            </p:cNvSpPr>
            <p:nvPr/>
          </p:nvSpPr>
          <p:spPr bwMode="auto">
            <a:xfrm>
              <a:off x="3110" y="2106"/>
              <a:ext cx="2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grpSp>
          <p:nvGrpSpPr>
            <p:cNvPr id="34872" name="Group 257"/>
            <p:cNvGrpSpPr>
              <a:grpSpLocks/>
            </p:cNvGrpSpPr>
            <p:nvPr/>
          </p:nvGrpSpPr>
          <p:grpSpPr bwMode="auto">
            <a:xfrm>
              <a:off x="1871" y="1449"/>
              <a:ext cx="17" cy="475"/>
              <a:chOff x="1871" y="1449"/>
              <a:chExt cx="17" cy="475"/>
            </a:xfrm>
          </p:grpSpPr>
          <p:sp>
            <p:nvSpPr>
              <p:cNvPr id="35091" name="Freeform 238"/>
              <p:cNvSpPr>
                <a:spLocks noEditPoints="1"/>
              </p:cNvSpPr>
              <p:nvPr/>
            </p:nvSpPr>
            <p:spPr bwMode="auto">
              <a:xfrm>
                <a:off x="1871" y="1449"/>
                <a:ext cx="17" cy="475"/>
              </a:xfrm>
              <a:custGeom>
                <a:avLst/>
                <a:gdLst>
                  <a:gd name="T0" fmla="*/ 17 w 17"/>
                  <a:gd name="T1" fmla="*/ 14 h 475"/>
                  <a:gd name="T2" fmla="*/ 0 w 17"/>
                  <a:gd name="T3" fmla="*/ 0 h 475"/>
                  <a:gd name="T4" fmla="*/ 17 w 17"/>
                  <a:gd name="T5" fmla="*/ 27 h 475"/>
                  <a:gd name="T6" fmla="*/ 0 w 17"/>
                  <a:gd name="T7" fmla="*/ 41 h 475"/>
                  <a:gd name="T8" fmla="*/ 17 w 17"/>
                  <a:gd name="T9" fmla="*/ 27 h 475"/>
                  <a:gd name="T10" fmla="*/ 17 w 17"/>
                  <a:gd name="T11" fmla="*/ 68 h 475"/>
                  <a:gd name="T12" fmla="*/ 0 w 17"/>
                  <a:gd name="T13" fmla="*/ 54 h 475"/>
                  <a:gd name="T14" fmla="*/ 17 w 17"/>
                  <a:gd name="T15" fmla="*/ 82 h 475"/>
                  <a:gd name="T16" fmla="*/ 0 w 17"/>
                  <a:gd name="T17" fmla="*/ 95 h 475"/>
                  <a:gd name="T18" fmla="*/ 17 w 17"/>
                  <a:gd name="T19" fmla="*/ 82 h 475"/>
                  <a:gd name="T20" fmla="*/ 17 w 17"/>
                  <a:gd name="T21" fmla="*/ 122 h 475"/>
                  <a:gd name="T22" fmla="*/ 0 w 17"/>
                  <a:gd name="T23" fmla="*/ 109 h 475"/>
                  <a:gd name="T24" fmla="*/ 17 w 17"/>
                  <a:gd name="T25" fmla="*/ 136 h 475"/>
                  <a:gd name="T26" fmla="*/ 0 w 17"/>
                  <a:gd name="T27" fmla="*/ 149 h 475"/>
                  <a:gd name="T28" fmla="*/ 17 w 17"/>
                  <a:gd name="T29" fmla="*/ 136 h 475"/>
                  <a:gd name="T30" fmla="*/ 17 w 17"/>
                  <a:gd name="T31" fmla="*/ 177 h 475"/>
                  <a:gd name="T32" fmla="*/ 0 w 17"/>
                  <a:gd name="T33" fmla="*/ 163 h 475"/>
                  <a:gd name="T34" fmla="*/ 17 w 17"/>
                  <a:gd name="T35" fmla="*/ 190 h 475"/>
                  <a:gd name="T36" fmla="*/ 0 w 17"/>
                  <a:gd name="T37" fmla="*/ 204 h 475"/>
                  <a:gd name="T38" fmla="*/ 17 w 17"/>
                  <a:gd name="T39" fmla="*/ 190 h 475"/>
                  <a:gd name="T40" fmla="*/ 17 w 17"/>
                  <a:gd name="T41" fmla="*/ 231 h 475"/>
                  <a:gd name="T42" fmla="*/ 0 w 17"/>
                  <a:gd name="T43" fmla="*/ 217 h 475"/>
                  <a:gd name="T44" fmla="*/ 17 w 17"/>
                  <a:gd name="T45" fmla="*/ 244 h 475"/>
                  <a:gd name="T46" fmla="*/ 0 w 17"/>
                  <a:gd name="T47" fmla="*/ 258 h 475"/>
                  <a:gd name="T48" fmla="*/ 17 w 17"/>
                  <a:gd name="T49" fmla="*/ 244 h 475"/>
                  <a:gd name="T50" fmla="*/ 17 w 17"/>
                  <a:gd name="T51" fmla="*/ 285 h 475"/>
                  <a:gd name="T52" fmla="*/ 0 w 17"/>
                  <a:gd name="T53" fmla="*/ 272 h 475"/>
                  <a:gd name="T54" fmla="*/ 17 w 17"/>
                  <a:gd name="T55" fmla="*/ 299 h 475"/>
                  <a:gd name="T56" fmla="*/ 0 w 17"/>
                  <a:gd name="T57" fmla="*/ 312 h 475"/>
                  <a:gd name="T58" fmla="*/ 17 w 17"/>
                  <a:gd name="T59" fmla="*/ 299 h 475"/>
                  <a:gd name="T60" fmla="*/ 17 w 17"/>
                  <a:gd name="T61" fmla="*/ 339 h 475"/>
                  <a:gd name="T62" fmla="*/ 0 w 17"/>
                  <a:gd name="T63" fmla="*/ 326 h 475"/>
                  <a:gd name="T64" fmla="*/ 17 w 17"/>
                  <a:gd name="T65" fmla="*/ 353 h 475"/>
                  <a:gd name="T66" fmla="*/ 0 w 17"/>
                  <a:gd name="T67" fmla="*/ 367 h 475"/>
                  <a:gd name="T68" fmla="*/ 17 w 17"/>
                  <a:gd name="T69" fmla="*/ 353 h 475"/>
                  <a:gd name="T70" fmla="*/ 17 w 17"/>
                  <a:gd name="T71" fmla="*/ 394 h 475"/>
                  <a:gd name="T72" fmla="*/ 0 w 17"/>
                  <a:gd name="T73" fmla="*/ 380 h 475"/>
                  <a:gd name="T74" fmla="*/ 17 w 17"/>
                  <a:gd name="T75" fmla="*/ 407 h 475"/>
                  <a:gd name="T76" fmla="*/ 0 w 17"/>
                  <a:gd name="T77" fmla="*/ 421 h 475"/>
                  <a:gd name="T78" fmla="*/ 17 w 17"/>
                  <a:gd name="T79" fmla="*/ 407 h 475"/>
                  <a:gd name="T80" fmla="*/ 17 w 17"/>
                  <a:gd name="T81" fmla="*/ 448 h 475"/>
                  <a:gd name="T82" fmla="*/ 0 w 17"/>
                  <a:gd name="T83" fmla="*/ 434 h 475"/>
                  <a:gd name="T84" fmla="*/ 17 w 17"/>
                  <a:gd name="T85" fmla="*/ 462 h 475"/>
                  <a:gd name="T86" fmla="*/ 0 w 17"/>
                  <a:gd name="T87" fmla="*/ 475 h 475"/>
                  <a:gd name="T88" fmla="*/ 17 w 17"/>
                  <a:gd name="T89" fmla="*/ 462 h 4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475"/>
                  <a:gd name="T137" fmla="*/ 17 w 17"/>
                  <a:gd name="T138" fmla="*/ 475 h 4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475">
                    <a:moveTo>
                      <a:pt x="17" y="0"/>
                    </a:moveTo>
                    <a:lnTo>
                      <a:pt x="17" y="14"/>
                    </a:lnTo>
                    <a:lnTo>
                      <a:pt x="0" y="14"/>
                    </a:lnTo>
                    <a:lnTo>
                      <a:pt x="0" y="0"/>
                    </a:lnTo>
                    <a:lnTo>
                      <a:pt x="17" y="0"/>
                    </a:lnTo>
                    <a:close/>
                    <a:moveTo>
                      <a:pt x="17" y="27"/>
                    </a:moveTo>
                    <a:lnTo>
                      <a:pt x="17" y="41"/>
                    </a:lnTo>
                    <a:lnTo>
                      <a:pt x="0" y="41"/>
                    </a:lnTo>
                    <a:lnTo>
                      <a:pt x="0" y="27"/>
                    </a:lnTo>
                    <a:lnTo>
                      <a:pt x="17" y="27"/>
                    </a:lnTo>
                    <a:close/>
                    <a:moveTo>
                      <a:pt x="17" y="54"/>
                    </a:moveTo>
                    <a:lnTo>
                      <a:pt x="17" y="68"/>
                    </a:lnTo>
                    <a:lnTo>
                      <a:pt x="0" y="68"/>
                    </a:lnTo>
                    <a:lnTo>
                      <a:pt x="0" y="54"/>
                    </a:lnTo>
                    <a:lnTo>
                      <a:pt x="17" y="54"/>
                    </a:lnTo>
                    <a:close/>
                    <a:moveTo>
                      <a:pt x="17" y="82"/>
                    </a:moveTo>
                    <a:lnTo>
                      <a:pt x="17" y="95"/>
                    </a:lnTo>
                    <a:lnTo>
                      <a:pt x="0" y="95"/>
                    </a:lnTo>
                    <a:lnTo>
                      <a:pt x="0" y="82"/>
                    </a:lnTo>
                    <a:lnTo>
                      <a:pt x="17" y="82"/>
                    </a:lnTo>
                    <a:close/>
                    <a:moveTo>
                      <a:pt x="17" y="109"/>
                    </a:moveTo>
                    <a:lnTo>
                      <a:pt x="17" y="122"/>
                    </a:lnTo>
                    <a:lnTo>
                      <a:pt x="0" y="122"/>
                    </a:lnTo>
                    <a:lnTo>
                      <a:pt x="0" y="109"/>
                    </a:lnTo>
                    <a:lnTo>
                      <a:pt x="17" y="109"/>
                    </a:lnTo>
                    <a:close/>
                    <a:moveTo>
                      <a:pt x="17" y="136"/>
                    </a:moveTo>
                    <a:lnTo>
                      <a:pt x="17" y="149"/>
                    </a:lnTo>
                    <a:lnTo>
                      <a:pt x="0" y="149"/>
                    </a:lnTo>
                    <a:lnTo>
                      <a:pt x="0" y="136"/>
                    </a:lnTo>
                    <a:lnTo>
                      <a:pt x="17" y="136"/>
                    </a:lnTo>
                    <a:close/>
                    <a:moveTo>
                      <a:pt x="17" y="163"/>
                    </a:moveTo>
                    <a:lnTo>
                      <a:pt x="17" y="177"/>
                    </a:lnTo>
                    <a:lnTo>
                      <a:pt x="0" y="177"/>
                    </a:lnTo>
                    <a:lnTo>
                      <a:pt x="0" y="163"/>
                    </a:lnTo>
                    <a:lnTo>
                      <a:pt x="17" y="163"/>
                    </a:lnTo>
                    <a:close/>
                    <a:moveTo>
                      <a:pt x="17" y="190"/>
                    </a:moveTo>
                    <a:lnTo>
                      <a:pt x="17" y="204"/>
                    </a:lnTo>
                    <a:lnTo>
                      <a:pt x="0" y="204"/>
                    </a:lnTo>
                    <a:lnTo>
                      <a:pt x="0" y="190"/>
                    </a:lnTo>
                    <a:lnTo>
                      <a:pt x="17" y="190"/>
                    </a:lnTo>
                    <a:close/>
                    <a:moveTo>
                      <a:pt x="17" y="217"/>
                    </a:moveTo>
                    <a:lnTo>
                      <a:pt x="17" y="231"/>
                    </a:lnTo>
                    <a:lnTo>
                      <a:pt x="0" y="231"/>
                    </a:lnTo>
                    <a:lnTo>
                      <a:pt x="0" y="217"/>
                    </a:lnTo>
                    <a:lnTo>
                      <a:pt x="17" y="217"/>
                    </a:lnTo>
                    <a:close/>
                    <a:moveTo>
                      <a:pt x="17" y="244"/>
                    </a:moveTo>
                    <a:lnTo>
                      <a:pt x="17" y="258"/>
                    </a:lnTo>
                    <a:lnTo>
                      <a:pt x="0" y="258"/>
                    </a:lnTo>
                    <a:lnTo>
                      <a:pt x="0" y="244"/>
                    </a:lnTo>
                    <a:lnTo>
                      <a:pt x="17" y="244"/>
                    </a:lnTo>
                    <a:close/>
                    <a:moveTo>
                      <a:pt x="17" y="272"/>
                    </a:moveTo>
                    <a:lnTo>
                      <a:pt x="17" y="285"/>
                    </a:lnTo>
                    <a:lnTo>
                      <a:pt x="0" y="285"/>
                    </a:lnTo>
                    <a:lnTo>
                      <a:pt x="0" y="272"/>
                    </a:lnTo>
                    <a:lnTo>
                      <a:pt x="17" y="272"/>
                    </a:lnTo>
                    <a:close/>
                    <a:moveTo>
                      <a:pt x="17" y="299"/>
                    </a:moveTo>
                    <a:lnTo>
                      <a:pt x="17" y="312"/>
                    </a:lnTo>
                    <a:lnTo>
                      <a:pt x="0" y="312"/>
                    </a:lnTo>
                    <a:lnTo>
                      <a:pt x="0" y="299"/>
                    </a:lnTo>
                    <a:lnTo>
                      <a:pt x="17" y="299"/>
                    </a:lnTo>
                    <a:close/>
                    <a:moveTo>
                      <a:pt x="17" y="326"/>
                    </a:moveTo>
                    <a:lnTo>
                      <a:pt x="17" y="339"/>
                    </a:lnTo>
                    <a:lnTo>
                      <a:pt x="0" y="339"/>
                    </a:lnTo>
                    <a:lnTo>
                      <a:pt x="0" y="326"/>
                    </a:lnTo>
                    <a:lnTo>
                      <a:pt x="17" y="326"/>
                    </a:lnTo>
                    <a:close/>
                    <a:moveTo>
                      <a:pt x="17" y="353"/>
                    </a:moveTo>
                    <a:lnTo>
                      <a:pt x="17" y="367"/>
                    </a:lnTo>
                    <a:lnTo>
                      <a:pt x="0" y="367"/>
                    </a:lnTo>
                    <a:lnTo>
                      <a:pt x="0" y="353"/>
                    </a:lnTo>
                    <a:lnTo>
                      <a:pt x="17" y="353"/>
                    </a:lnTo>
                    <a:close/>
                    <a:moveTo>
                      <a:pt x="17" y="380"/>
                    </a:moveTo>
                    <a:lnTo>
                      <a:pt x="17" y="394"/>
                    </a:lnTo>
                    <a:lnTo>
                      <a:pt x="0" y="394"/>
                    </a:lnTo>
                    <a:lnTo>
                      <a:pt x="0" y="380"/>
                    </a:lnTo>
                    <a:lnTo>
                      <a:pt x="17" y="380"/>
                    </a:lnTo>
                    <a:close/>
                    <a:moveTo>
                      <a:pt x="17" y="407"/>
                    </a:moveTo>
                    <a:lnTo>
                      <a:pt x="17" y="421"/>
                    </a:lnTo>
                    <a:lnTo>
                      <a:pt x="0" y="421"/>
                    </a:lnTo>
                    <a:lnTo>
                      <a:pt x="0" y="407"/>
                    </a:lnTo>
                    <a:lnTo>
                      <a:pt x="17" y="407"/>
                    </a:lnTo>
                    <a:close/>
                    <a:moveTo>
                      <a:pt x="17" y="434"/>
                    </a:moveTo>
                    <a:lnTo>
                      <a:pt x="17" y="448"/>
                    </a:lnTo>
                    <a:lnTo>
                      <a:pt x="0" y="448"/>
                    </a:lnTo>
                    <a:lnTo>
                      <a:pt x="0" y="434"/>
                    </a:lnTo>
                    <a:lnTo>
                      <a:pt x="17" y="434"/>
                    </a:lnTo>
                    <a:close/>
                    <a:moveTo>
                      <a:pt x="17" y="462"/>
                    </a:moveTo>
                    <a:lnTo>
                      <a:pt x="17" y="475"/>
                    </a:lnTo>
                    <a:lnTo>
                      <a:pt x="0" y="475"/>
                    </a:lnTo>
                    <a:lnTo>
                      <a:pt x="0" y="462"/>
                    </a:lnTo>
                    <a:lnTo>
                      <a:pt x="17" y="46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92" name="Rectangle 239"/>
              <p:cNvSpPr>
                <a:spLocks noChangeArrowheads="1"/>
              </p:cNvSpPr>
              <p:nvPr/>
            </p:nvSpPr>
            <p:spPr bwMode="auto">
              <a:xfrm>
                <a:off x="1871" y="144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93" name="Rectangle 240"/>
              <p:cNvSpPr>
                <a:spLocks noChangeArrowheads="1"/>
              </p:cNvSpPr>
              <p:nvPr/>
            </p:nvSpPr>
            <p:spPr bwMode="auto">
              <a:xfrm>
                <a:off x="1871" y="147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94" name="Rectangle 241"/>
              <p:cNvSpPr>
                <a:spLocks noChangeArrowheads="1"/>
              </p:cNvSpPr>
              <p:nvPr/>
            </p:nvSpPr>
            <p:spPr bwMode="auto">
              <a:xfrm>
                <a:off x="1871" y="150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95" name="Rectangle 242"/>
              <p:cNvSpPr>
                <a:spLocks noChangeArrowheads="1"/>
              </p:cNvSpPr>
              <p:nvPr/>
            </p:nvSpPr>
            <p:spPr bwMode="auto">
              <a:xfrm>
                <a:off x="1871" y="153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96" name="Rectangle 243"/>
              <p:cNvSpPr>
                <a:spLocks noChangeArrowheads="1"/>
              </p:cNvSpPr>
              <p:nvPr/>
            </p:nvSpPr>
            <p:spPr bwMode="auto">
              <a:xfrm>
                <a:off x="1871" y="155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97" name="Rectangle 244"/>
              <p:cNvSpPr>
                <a:spLocks noChangeArrowheads="1"/>
              </p:cNvSpPr>
              <p:nvPr/>
            </p:nvSpPr>
            <p:spPr bwMode="auto">
              <a:xfrm>
                <a:off x="1871" y="158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98" name="Rectangle 245"/>
              <p:cNvSpPr>
                <a:spLocks noChangeArrowheads="1"/>
              </p:cNvSpPr>
              <p:nvPr/>
            </p:nvSpPr>
            <p:spPr bwMode="auto">
              <a:xfrm>
                <a:off x="1871" y="161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99" name="Rectangle 246"/>
              <p:cNvSpPr>
                <a:spLocks noChangeArrowheads="1"/>
              </p:cNvSpPr>
              <p:nvPr/>
            </p:nvSpPr>
            <p:spPr bwMode="auto">
              <a:xfrm>
                <a:off x="1871" y="163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0" name="Rectangle 247"/>
              <p:cNvSpPr>
                <a:spLocks noChangeArrowheads="1"/>
              </p:cNvSpPr>
              <p:nvPr/>
            </p:nvSpPr>
            <p:spPr bwMode="auto">
              <a:xfrm>
                <a:off x="1871" y="166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1" name="Rectangle 248"/>
              <p:cNvSpPr>
                <a:spLocks noChangeArrowheads="1"/>
              </p:cNvSpPr>
              <p:nvPr/>
            </p:nvSpPr>
            <p:spPr bwMode="auto">
              <a:xfrm>
                <a:off x="1871" y="169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2" name="Rectangle 249"/>
              <p:cNvSpPr>
                <a:spLocks noChangeArrowheads="1"/>
              </p:cNvSpPr>
              <p:nvPr/>
            </p:nvSpPr>
            <p:spPr bwMode="auto">
              <a:xfrm>
                <a:off x="1871" y="172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3" name="Rectangle 250"/>
              <p:cNvSpPr>
                <a:spLocks noChangeArrowheads="1"/>
              </p:cNvSpPr>
              <p:nvPr/>
            </p:nvSpPr>
            <p:spPr bwMode="auto">
              <a:xfrm>
                <a:off x="1871" y="174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4" name="Rectangle 251"/>
              <p:cNvSpPr>
                <a:spLocks noChangeArrowheads="1"/>
              </p:cNvSpPr>
              <p:nvPr/>
            </p:nvSpPr>
            <p:spPr bwMode="auto">
              <a:xfrm>
                <a:off x="1871" y="177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5" name="Rectangle 252"/>
              <p:cNvSpPr>
                <a:spLocks noChangeArrowheads="1"/>
              </p:cNvSpPr>
              <p:nvPr/>
            </p:nvSpPr>
            <p:spPr bwMode="auto">
              <a:xfrm>
                <a:off x="1871" y="180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6" name="Rectangle 253"/>
              <p:cNvSpPr>
                <a:spLocks noChangeArrowheads="1"/>
              </p:cNvSpPr>
              <p:nvPr/>
            </p:nvSpPr>
            <p:spPr bwMode="auto">
              <a:xfrm>
                <a:off x="1871" y="182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7" name="Rectangle 254"/>
              <p:cNvSpPr>
                <a:spLocks noChangeArrowheads="1"/>
              </p:cNvSpPr>
              <p:nvPr/>
            </p:nvSpPr>
            <p:spPr bwMode="auto">
              <a:xfrm>
                <a:off x="1871" y="185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8" name="Rectangle 255"/>
              <p:cNvSpPr>
                <a:spLocks noChangeArrowheads="1"/>
              </p:cNvSpPr>
              <p:nvPr/>
            </p:nvSpPr>
            <p:spPr bwMode="auto">
              <a:xfrm>
                <a:off x="1871" y="188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109" name="Rectangle 256"/>
              <p:cNvSpPr>
                <a:spLocks noChangeArrowheads="1"/>
              </p:cNvSpPr>
              <p:nvPr/>
            </p:nvSpPr>
            <p:spPr bwMode="auto">
              <a:xfrm>
                <a:off x="1871" y="191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grpSp>
        <p:grpSp>
          <p:nvGrpSpPr>
            <p:cNvPr id="34873" name="Group 277"/>
            <p:cNvGrpSpPr>
              <a:grpSpLocks/>
            </p:cNvGrpSpPr>
            <p:nvPr/>
          </p:nvGrpSpPr>
          <p:grpSpPr bwMode="auto">
            <a:xfrm>
              <a:off x="3618" y="1449"/>
              <a:ext cx="29" cy="472"/>
              <a:chOff x="3618" y="1449"/>
              <a:chExt cx="29" cy="472"/>
            </a:xfrm>
          </p:grpSpPr>
          <p:sp>
            <p:nvSpPr>
              <p:cNvPr id="35072" name="Freeform 258"/>
              <p:cNvSpPr>
                <a:spLocks noEditPoints="1"/>
              </p:cNvSpPr>
              <p:nvPr/>
            </p:nvSpPr>
            <p:spPr bwMode="auto">
              <a:xfrm>
                <a:off x="3618" y="1449"/>
                <a:ext cx="29" cy="472"/>
              </a:xfrm>
              <a:custGeom>
                <a:avLst/>
                <a:gdLst>
                  <a:gd name="T0" fmla="*/ 29 w 29"/>
                  <a:gd name="T1" fmla="*/ 14 h 472"/>
                  <a:gd name="T2" fmla="*/ 12 w 29"/>
                  <a:gd name="T3" fmla="*/ 0 h 472"/>
                  <a:gd name="T4" fmla="*/ 28 w 29"/>
                  <a:gd name="T5" fmla="*/ 27 h 472"/>
                  <a:gd name="T6" fmla="*/ 11 w 29"/>
                  <a:gd name="T7" fmla="*/ 41 h 472"/>
                  <a:gd name="T8" fmla="*/ 28 w 29"/>
                  <a:gd name="T9" fmla="*/ 27 h 472"/>
                  <a:gd name="T10" fmla="*/ 27 w 29"/>
                  <a:gd name="T11" fmla="*/ 68 h 472"/>
                  <a:gd name="T12" fmla="*/ 10 w 29"/>
                  <a:gd name="T13" fmla="*/ 54 h 472"/>
                  <a:gd name="T14" fmla="*/ 27 w 29"/>
                  <a:gd name="T15" fmla="*/ 82 h 472"/>
                  <a:gd name="T16" fmla="*/ 9 w 29"/>
                  <a:gd name="T17" fmla="*/ 95 h 472"/>
                  <a:gd name="T18" fmla="*/ 27 w 29"/>
                  <a:gd name="T19" fmla="*/ 82 h 472"/>
                  <a:gd name="T20" fmla="*/ 26 w 29"/>
                  <a:gd name="T21" fmla="*/ 122 h 472"/>
                  <a:gd name="T22" fmla="*/ 9 w 29"/>
                  <a:gd name="T23" fmla="*/ 108 h 472"/>
                  <a:gd name="T24" fmla="*/ 26 w 29"/>
                  <a:gd name="T25" fmla="*/ 136 h 472"/>
                  <a:gd name="T26" fmla="*/ 8 w 29"/>
                  <a:gd name="T27" fmla="*/ 149 h 472"/>
                  <a:gd name="T28" fmla="*/ 26 w 29"/>
                  <a:gd name="T29" fmla="*/ 136 h 472"/>
                  <a:gd name="T30" fmla="*/ 25 w 29"/>
                  <a:gd name="T31" fmla="*/ 177 h 472"/>
                  <a:gd name="T32" fmla="*/ 8 w 29"/>
                  <a:gd name="T33" fmla="*/ 163 h 472"/>
                  <a:gd name="T34" fmla="*/ 24 w 29"/>
                  <a:gd name="T35" fmla="*/ 190 h 472"/>
                  <a:gd name="T36" fmla="*/ 7 w 29"/>
                  <a:gd name="T37" fmla="*/ 203 h 472"/>
                  <a:gd name="T38" fmla="*/ 24 w 29"/>
                  <a:gd name="T39" fmla="*/ 190 h 472"/>
                  <a:gd name="T40" fmla="*/ 23 w 29"/>
                  <a:gd name="T41" fmla="*/ 231 h 472"/>
                  <a:gd name="T42" fmla="*/ 6 w 29"/>
                  <a:gd name="T43" fmla="*/ 217 h 472"/>
                  <a:gd name="T44" fmla="*/ 23 w 29"/>
                  <a:gd name="T45" fmla="*/ 244 h 472"/>
                  <a:gd name="T46" fmla="*/ 6 w 29"/>
                  <a:gd name="T47" fmla="*/ 258 h 472"/>
                  <a:gd name="T48" fmla="*/ 23 w 29"/>
                  <a:gd name="T49" fmla="*/ 244 h 472"/>
                  <a:gd name="T50" fmla="*/ 22 w 29"/>
                  <a:gd name="T51" fmla="*/ 285 h 472"/>
                  <a:gd name="T52" fmla="*/ 5 w 29"/>
                  <a:gd name="T53" fmla="*/ 271 h 472"/>
                  <a:gd name="T54" fmla="*/ 22 w 29"/>
                  <a:gd name="T55" fmla="*/ 299 h 472"/>
                  <a:gd name="T56" fmla="*/ 4 w 29"/>
                  <a:gd name="T57" fmla="*/ 312 h 472"/>
                  <a:gd name="T58" fmla="*/ 22 w 29"/>
                  <a:gd name="T59" fmla="*/ 299 h 472"/>
                  <a:gd name="T60" fmla="*/ 21 w 29"/>
                  <a:gd name="T61" fmla="*/ 339 h 472"/>
                  <a:gd name="T62" fmla="*/ 4 w 29"/>
                  <a:gd name="T63" fmla="*/ 326 h 472"/>
                  <a:gd name="T64" fmla="*/ 20 w 29"/>
                  <a:gd name="T65" fmla="*/ 353 h 472"/>
                  <a:gd name="T66" fmla="*/ 3 w 29"/>
                  <a:gd name="T67" fmla="*/ 366 h 472"/>
                  <a:gd name="T68" fmla="*/ 20 w 29"/>
                  <a:gd name="T69" fmla="*/ 353 h 472"/>
                  <a:gd name="T70" fmla="*/ 19 w 29"/>
                  <a:gd name="T71" fmla="*/ 394 h 472"/>
                  <a:gd name="T72" fmla="*/ 3 w 29"/>
                  <a:gd name="T73" fmla="*/ 380 h 472"/>
                  <a:gd name="T74" fmla="*/ 19 w 29"/>
                  <a:gd name="T75" fmla="*/ 407 h 472"/>
                  <a:gd name="T76" fmla="*/ 2 w 29"/>
                  <a:gd name="T77" fmla="*/ 421 h 472"/>
                  <a:gd name="T78" fmla="*/ 19 w 29"/>
                  <a:gd name="T79" fmla="*/ 407 h 472"/>
                  <a:gd name="T80" fmla="*/ 18 w 29"/>
                  <a:gd name="T81" fmla="*/ 448 h 472"/>
                  <a:gd name="T82" fmla="*/ 1 w 29"/>
                  <a:gd name="T83" fmla="*/ 434 h 472"/>
                  <a:gd name="T84" fmla="*/ 18 w 29"/>
                  <a:gd name="T85" fmla="*/ 462 h 472"/>
                  <a:gd name="T86" fmla="*/ 0 w 29"/>
                  <a:gd name="T87" fmla="*/ 472 h 472"/>
                  <a:gd name="T88" fmla="*/ 18 w 29"/>
                  <a:gd name="T89" fmla="*/ 462 h 4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
                  <a:gd name="T136" fmla="*/ 0 h 472"/>
                  <a:gd name="T137" fmla="*/ 29 w 29"/>
                  <a:gd name="T138" fmla="*/ 472 h 4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 h="472">
                    <a:moveTo>
                      <a:pt x="29" y="0"/>
                    </a:moveTo>
                    <a:lnTo>
                      <a:pt x="29" y="14"/>
                    </a:lnTo>
                    <a:lnTo>
                      <a:pt x="12" y="13"/>
                    </a:lnTo>
                    <a:lnTo>
                      <a:pt x="12" y="0"/>
                    </a:lnTo>
                    <a:lnTo>
                      <a:pt x="29" y="0"/>
                    </a:lnTo>
                    <a:close/>
                    <a:moveTo>
                      <a:pt x="28" y="27"/>
                    </a:moveTo>
                    <a:lnTo>
                      <a:pt x="28" y="41"/>
                    </a:lnTo>
                    <a:lnTo>
                      <a:pt x="11" y="41"/>
                    </a:lnTo>
                    <a:lnTo>
                      <a:pt x="11" y="27"/>
                    </a:lnTo>
                    <a:lnTo>
                      <a:pt x="28" y="27"/>
                    </a:lnTo>
                    <a:close/>
                    <a:moveTo>
                      <a:pt x="28" y="54"/>
                    </a:moveTo>
                    <a:lnTo>
                      <a:pt x="27" y="68"/>
                    </a:lnTo>
                    <a:lnTo>
                      <a:pt x="10" y="68"/>
                    </a:lnTo>
                    <a:lnTo>
                      <a:pt x="10" y="54"/>
                    </a:lnTo>
                    <a:lnTo>
                      <a:pt x="28" y="54"/>
                    </a:lnTo>
                    <a:close/>
                    <a:moveTo>
                      <a:pt x="27" y="82"/>
                    </a:moveTo>
                    <a:lnTo>
                      <a:pt x="27" y="95"/>
                    </a:lnTo>
                    <a:lnTo>
                      <a:pt x="9" y="95"/>
                    </a:lnTo>
                    <a:lnTo>
                      <a:pt x="10" y="81"/>
                    </a:lnTo>
                    <a:lnTo>
                      <a:pt x="27" y="82"/>
                    </a:lnTo>
                    <a:close/>
                    <a:moveTo>
                      <a:pt x="26" y="109"/>
                    </a:moveTo>
                    <a:lnTo>
                      <a:pt x="26" y="122"/>
                    </a:lnTo>
                    <a:lnTo>
                      <a:pt x="9" y="122"/>
                    </a:lnTo>
                    <a:lnTo>
                      <a:pt x="9" y="108"/>
                    </a:lnTo>
                    <a:lnTo>
                      <a:pt x="26" y="109"/>
                    </a:lnTo>
                    <a:close/>
                    <a:moveTo>
                      <a:pt x="26" y="136"/>
                    </a:moveTo>
                    <a:lnTo>
                      <a:pt x="25" y="149"/>
                    </a:lnTo>
                    <a:lnTo>
                      <a:pt x="8" y="149"/>
                    </a:lnTo>
                    <a:lnTo>
                      <a:pt x="9" y="136"/>
                    </a:lnTo>
                    <a:lnTo>
                      <a:pt x="26" y="136"/>
                    </a:lnTo>
                    <a:close/>
                    <a:moveTo>
                      <a:pt x="25" y="163"/>
                    </a:moveTo>
                    <a:lnTo>
                      <a:pt x="25" y="177"/>
                    </a:lnTo>
                    <a:lnTo>
                      <a:pt x="8" y="176"/>
                    </a:lnTo>
                    <a:lnTo>
                      <a:pt x="8" y="163"/>
                    </a:lnTo>
                    <a:lnTo>
                      <a:pt x="25" y="163"/>
                    </a:lnTo>
                    <a:close/>
                    <a:moveTo>
                      <a:pt x="24" y="190"/>
                    </a:moveTo>
                    <a:lnTo>
                      <a:pt x="24" y="204"/>
                    </a:lnTo>
                    <a:lnTo>
                      <a:pt x="7" y="203"/>
                    </a:lnTo>
                    <a:lnTo>
                      <a:pt x="7" y="190"/>
                    </a:lnTo>
                    <a:lnTo>
                      <a:pt x="24" y="190"/>
                    </a:lnTo>
                    <a:close/>
                    <a:moveTo>
                      <a:pt x="24" y="217"/>
                    </a:moveTo>
                    <a:lnTo>
                      <a:pt x="23" y="231"/>
                    </a:lnTo>
                    <a:lnTo>
                      <a:pt x="6" y="231"/>
                    </a:lnTo>
                    <a:lnTo>
                      <a:pt x="6" y="217"/>
                    </a:lnTo>
                    <a:lnTo>
                      <a:pt x="24" y="217"/>
                    </a:lnTo>
                    <a:close/>
                    <a:moveTo>
                      <a:pt x="23" y="244"/>
                    </a:moveTo>
                    <a:lnTo>
                      <a:pt x="23" y="258"/>
                    </a:lnTo>
                    <a:lnTo>
                      <a:pt x="6" y="258"/>
                    </a:lnTo>
                    <a:lnTo>
                      <a:pt x="6" y="244"/>
                    </a:lnTo>
                    <a:lnTo>
                      <a:pt x="23" y="244"/>
                    </a:lnTo>
                    <a:close/>
                    <a:moveTo>
                      <a:pt x="22" y="272"/>
                    </a:moveTo>
                    <a:lnTo>
                      <a:pt x="22" y="285"/>
                    </a:lnTo>
                    <a:lnTo>
                      <a:pt x="5" y="285"/>
                    </a:lnTo>
                    <a:lnTo>
                      <a:pt x="5" y="271"/>
                    </a:lnTo>
                    <a:lnTo>
                      <a:pt x="22" y="272"/>
                    </a:lnTo>
                    <a:close/>
                    <a:moveTo>
                      <a:pt x="22" y="299"/>
                    </a:moveTo>
                    <a:lnTo>
                      <a:pt x="21" y="312"/>
                    </a:lnTo>
                    <a:lnTo>
                      <a:pt x="4" y="312"/>
                    </a:lnTo>
                    <a:lnTo>
                      <a:pt x="5" y="298"/>
                    </a:lnTo>
                    <a:lnTo>
                      <a:pt x="22" y="299"/>
                    </a:lnTo>
                    <a:close/>
                    <a:moveTo>
                      <a:pt x="21" y="326"/>
                    </a:moveTo>
                    <a:lnTo>
                      <a:pt x="21" y="339"/>
                    </a:lnTo>
                    <a:lnTo>
                      <a:pt x="4" y="339"/>
                    </a:lnTo>
                    <a:lnTo>
                      <a:pt x="4" y="326"/>
                    </a:lnTo>
                    <a:lnTo>
                      <a:pt x="21" y="326"/>
                    </a:lnTo>
                    <a:close/>
                    <a:moveTo>
                      <a:pt x="20" y="353"/>
                    </a:moveTo>
                    <a:lnTo>
                      <a:pt x="20" y="367"/>
                    </a:lnTo>
                    <a:lnTo>
                      <a:pt x="3" y="366"/>
                    </a:lnTo>
                    <a:lnTo>
                      <a:pt x="3" y="353"/>
                    </a:lnTo>
                    <a:lnTo>
                      <a:pt x="20" y="353"/>
                    </a:lnTo>
                    <a:close/>
                    <a:moveTo>
                      <a:pt x="20" y="380"/>
                    </a:moveTo>
                    <a:lnTo>
                      <a:pt x="19" y="394"/>
                    </a:lnTo>
                    <a:lnTo>
                      <a:pt x="2" y="394"/>
                    </a:lnTo>
                    <a:lnTo>
                      <a:pt x="3" y="380"/>
                    </a:lnTo>
                    <a:lnTo>
                      <a:pt x="20" y="380"/>
                    </a:lnTo>
                    <a:close/>
                    <a:moveTo>
                      <a:pt x="19" y="407"/>
                    </a:moveTo>
                    <a:lnTo>
                      <a:pt x="19" y="421"/>
                    </a:lnTo>
                    <a:lnTo>
                      <a:pt x="2" y="421"/>
                    </a:lnTo>
                    <a:lnTo>
                      <a:pt x="2" y="407"/>
                    </a:lnTo>
                    <a:lnTo>
                      <a:pt x="19" y="407"/>
                    </a:lnTo>
                    <a:close/>
                    <a:moveTo>
                      <a:pt x="18" y="434"/>
                    </a:moveTo>
                    <a:lnTo>
                      <a:pt x="18" y="448"/>
                    </a:lnTo>
                    <a:lnTo>
                      <a:pt x="1" y="448"/>
                    </a:lnTo>
                    <a:lnTo>
                      <a:pt x="1" y="434"/>
                    </a:lnTo>
                    <a:lnTo>
                      <a:pt x="18" y="434"/>
                    </a:lnTo>
                    <a:close/>
                    <a:moveTo>
                      <a:pt x="18" y="462"/>
                    </a:moveTo>
                    <a:lnTo>
                      <a:pt x="17" y="472"/>
                    </a:lnTo>
                    <a:lnTo>
                      <a:pt x="0" y="472"/>
                    </a:lnTo>
                    <a:lnTo>
                      <a:pt x="1" y="461"/>
                    </a:lnTo>
                    <a:lnTo>
                      <a:pt x="18" y="46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73" name="Freeform 259"/>
              <p:cNvSpPr>
                <a:spLocks/>
              </p:cNvSpPr>
              <p:nvPr/>
            </p:nvSpPr>
            <p:spPr bwMode="auto">
              <a:xfrm>
                <a:off x="3630" y="1449"/>
                <a:ext cx="17" cy="14"/>
              </a:xfrm>
              <a:custGeom>
                <a:avLst/>
                <a:gdLst>
                  <a:gd name="T0" fmla="*/ 17 w 17"/>
                  <a:gd name="T1" fmla="*/ 0 h 14"/>
                  <a:gd name="T2" fmla="*/ 17 w 17"/>
                  <a:gd name="T3" fmla="*/ 14 h 14"/>
                  <a:gd name="T4" fmla="*/ 0 w 17"/>
                  <a:gd name="T5" fmla="*/ 13 h 14"/>
                  <a:gd name="T6" fmla="*/ 0 w 17"/>
                  <a:gd name="T7" fmla="*/ 0 h 14"/>
                  <a:gd name="T8" fmla="*/ 17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0"/>
                    </a:moveTo>
                    <a:lnTo>
                      <a:pt x="17" y="14"/>
                    </a:lnTo>
                    <a:lnTo>
                      <a:pt x="0" y="13"/>
                    </a:lnTo>
                    <a:lnTo>
                      <a:pt x="0" y="0"/>
                    </a:lnTo>
                    <a:lnTo>
                      <a:pt x="17"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74" name="Rectangle 260"/>
              <p:cNvSpPr>
                <a:spLocks noChangeArrowheads="1"/>
              </p:cNvSpPr>
              <p:nvPr/>
            </p:nvSpPr>
            <p:spPr bwMode="auto">
              <a:xfrm>
                <a:off x="3629" y="147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75" name="Freeform 261"/>
              <p:cNvSpPr>
                <a:spLocks/>
              </p:cNvSpPr>
              <p:nvPr/>
            </p:nvSpPr>
            <p:spPr bwMode="auto">
              <a:xfrm>
                <a:off x="3628" y="1503"/>
                <a:ext cx="18" cy="14"/>
              </a:xfrm>
              <a:custGeom>
                <a:avLst/>
                <a:gdLst>
                  <a:gd name="T0" fmla="*/ 18 w 18"/>
                  <a:gd name="T1" fmla="*/ 0 h 14"/>
                  <a:gd name="T2" fmla="*/ 17 w 18"/>
                  <a:gd name="T3" fmla="*/ 14 h 14"/>
                  <a:gd name="T4" fmla="*/ 0 w 18"/>
                  <a:gd name="T5" fmla="*/ 14 h 14"/>
                  <a:gd name="T6" fmla="*/ 0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0"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76" name="Freeform 262"/>
              <p:cNvSpPr>
                <a:spLocks/>
              </p:cNvSpPr>
              <p:nvPr/>
            </p:nvSpPr>
            <p:spPr bwMode="auto">
              <a:xfrm>
                <a:off x="3627" y="1530"/>
                <a:ext cx="18" cy="14"/>
              </a:xfrm>
              <a:custGeom>
                <a:avLst/>
                <a:gdLst>
                  <a:gd name="T0" fmla="*/ 18 w 18"/>
                  <a:gd name="T1" fmla="*/ 1 h 14"/>
                  <a:gd name="T2" fmla="*/ 18 w 18"/>
                  <a:gd name="T3" fmla="*/ 14 h 14"/>
                  <a:gd name="T4" fmla="*/ 0 w 18"/>
                  <a:gd name="T5" fmla="*/ 14 h 14"/>
                  <a:gd name="T6" fmla="*/ 1 w 18"/>
                  <a:gd name="T7" fmla="*/ 0 h 14"/>
                  <a:gd name="T8" fmla="*/ 18 w 18"/>
                  <a:gd name="T9" fmla="*/ 1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1"/>
                    </a:moveTo>
                    <a:lnTo>
                      <a:pt x="18" y="14"/>
                    </a:lnTo>
                    <a:lnTo>
                      <a:pt x="0" y="14"/>
                    </a:lnTo>
                    <a:lnTo>
                      <a:pt x="1" y="0"/>
                    </a:lnTo>
                    <a:lnTo>
                      <a:pt x="18"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77" name="Freeform 263"/>
              <p:cNvSpPr>
                <a:spLocks/>
              </p:cNvSpPr>
              <p:nvPr/>
            </p:nvSpPr>
            <p:spPr bwMode="auto">
              <a:xfrm>
                <a:off x="3627" y="1557"/>
                <a:ext cx="17" cy="14"/>
              </a:xfrm>
              <a:custGeom>
                <a:avLst/>
                <a:gdLst>
                  <a:gd name="T0" fmla="*/ 17 w 17"/>
                  <a:gd name="T1" fmla="*/ 1 h 14"/>
                  <a:gd name="T2" fmla="*/ 17 w 17"/>
                  <a:gd name="T3" fmla="*/ 14 h 14"/>
                  <a:gd name="T4" fmla="*/ 0 w 17"/>
                  <a:gd name="T5" fmla="*/ 14 h 14"/>
                  <a:gd name="T6" fmla="*/ 0 w 17"/>
                  <a:gd name="T7" fmla="*/ 0 h 14"/>
                  <a:gd name="T8" fmla="*/ 17 w 17"/>
                  <a:gd name="T9" fmla="*/ 1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
                    </a:moveTo>
                    <a:lnTo>
                      <a:pt x="17" y="14"/>
                    </a:lnTo>
                    <a:lnTo>
                      <a:pt x="0" y="14"/>
                    </a:lnTo>
                    <a:lnTo>
                      <a:pt x="0" y="0"/>
                    </a:lnTo>
                    <a:lnTo>
                      <a:pt x="17"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78" name="Freeform 264"/>
              <p:cNvSpPr>
                <a:spLocks/>
              </p:cNvSpPr>
              <p:nvPr/>
            </p:nvSpPr>
            <p:spPr bwMode="auto">
              <a:xfrm>
                <a:off x="3626" y="1585"/>
                <a:ext cx="18" cy="13"/>
              </a:xfrm>
              <a:custGeom>
                <a:avLst/>
                <a:gdLst>
                  <a:gd name="T0" fmla="*/ 18 w 18"/>
                  <a:gd name="T1" fmla="*/ 0 h 13"/>
                  <a:gd name="T2" fmla="*/ 17 w 18"/>
                  <a:gd name="T3" fmla="*/ 13 h 13"/>
                  <a:gd name="T4" fmla="*/ 0 w 18"/>
                  <a:gd name="T5" fmla="*/ 13 h 13"/>
                  <a:gd name="T6" fmla="*/ 1 w 18"/>
                  <a:gd name="T7" fmla="*/ 0 h 13"/>
                  <a:gd name="T8" fmla="*/ 18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18" y="0"/>
                    </a:moveTo>
                    <a:lnTo>
                      <a:pt x="17" y="13"/>
                    </a:lnTo>
                    <a:lnTo>
                      <a:pt x="0" y="13"/>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79" name="Freeform 265"/>
              <p:cNvSpPr>
                <a:spLocks/>
              </p:cNvSpPr>
              <p:nvPr/>
            </p:nvSpPr>
            <p:spPr bwMode="auto">
              <a:xfrm>
                <a:off x="3626" y="1612"/>
                <a:ext cx="17" cy="14"/>
              </a:xfrm>
              <a:custGeom>
                <a:avLst/>
                <a:gdLst>
                  <a:gd name="T0" fmla="*/ 17 w 17"/>
                  <a:gd name="T1" fmla="*/ 0 h 14"/>
                  <a:gd name="T2" fmla="*/ 17 w 17"/>
                  <a:gd name="T3" fmla="*/ 14 h 14"/>
                  <a:gd name="T4" fmla="*/ 0 w 17"/>
                  <a:gd name="T5" fmla="*/ 13 h 14"/>
                  <a:gd name="T6" fmla="*/ 0 w 17"/>
                  <a:gd name="T7" fmla="*/ 0 h 14"/>
                  <a:gd name="T8" fmla="*/ 17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0"/>
                    </a:moveTo>
                    <a:lnTo>
                      <a:pt x="17" y="14"/>
                    </a:lnTo>
                    <a:lnTo>
                      <a:pt x="0" y="13"/>
                    </a:lnTo>
                    <a:lnTo>
                      <a:pt x="0" y="0"/>
                    </a:lnTo>
                    <a:lnTo>
                      <a:pt x="17"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80" name="Freeform 266"/>
              <p:cNvSpPr>
                <a:spLocks/>
              </p:cNvSpPr>
              <p:nvPr/>
            </p:nvSpPr>
            <p:spPr bwMode="auto">
              <a:xfrm>
                <a:off x="3625" y="1639"/>
                <a:ext cx="17" cy="14"/>
              </a:xfrm>
              <a:custGeom>
                <a:avLst/>
                <a:gdLst>
                  <a:gd name="T0" fmla="*/ 17 w 17"/>
                  <a:gd name="T1" fmla="*/ 0 h 14"/>
                  <a:gd name="T2" fmla="*/ 17 w 17"/>
                  <a:gd name="T3" fmla="*/ 14 h 14"/>
                  <a:gd name="T4" fmla="*/ 0 w 17"/>
                  <a:gd name="T5" fmla="*/ 13 h 14"/>
                  <a:gd name="T6" fmla="*/ 0 w 17"/>
                  <a:gd name="T7" fmla="*/ 0 h 14"/>
                  <a:gd name="T8" fmla="*/ 17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0"/>
                    </a:moveTo>
                    <a:lnTo>
                      <a:pt x="17" y="14"/>
                    </a:lnTo>
                    <a:lnTo>
                      <a:pt x="0" y="13"/>
                    </a:lnTo>
                    <a:lnTo>
                      <a:pt x="0" y="0"/>
                    </a:lnTo>
                    <a:lnTo>
                      <a:pt x="17"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81" name="Freeform 267"/>
              <p:cNvSpPr>
                <a:spLocks/>
              </p:cNvSpPr>
              <p:nvPr/>
            </p:nvSpPr>
            <p:spPr bwMode="auto">
              <a:xfrm>
                <a:off x="3624" y="1666"/>
                <a:ext cx="18" cy="14"/>
              </a:xfrm>
              <a:custGeom>
                <a:avLst/>
                <a:gdLst>
                  <a:gd name="T0" fmla="*/ 18 w 18"/>
                  <a:gd name="T1" fmla="*/ 0 h 14"/>
                  <a:gd name="T2" fmla="*/ 17 w 18"/>
                  <a:gd name="T3" fmla="*/ 14 h 14"/>
                  <a:gd name="T4" fmla="*/ 0 w 18"/>
                  <a:gd name="T5" fmla="*/ 14 h 14"/>
                  <a:gd name="T6" fmla="*/ 0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0"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82" name="Rectangle 268"/>
              <p:cNvSpPr>
                <a:spLocks noChangeArrowheads="1"/>
              </p:cNvSpPr>
              <p:nvPr/>
            </p:nvSpPr>
            <p:spPr bwMode="auto">
              <a:xfrm>
                <a:off x="3624" y="169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83" name="Freeform 269"/>
              <p:cNvSpPr>
                <a:spLocks/>
              </p:cNvSpPr>
              <p:nvPr/>
            </p:nvSpPr>
            <p:spPr bwMode="auto">
              <a:xfrm>
                <a:off x="3623" y="1720"/>
                <a:ext cx="17" cy="14"/>
              </a:xfrm>
              <a:custGeom>
                <a:avLst/>
                <a:gdLst>
                  <a:gd name="T0" fmla="*/ 17 w 17"/>
                  <a:gd name="T1" fmla="*/ 1 h 14"/>
                  <a:gd name="T2" fmla="*/ 17 w 17"/>
                  <a:gd name="T3" fmla="*/ 14 h 14"/>
                  <a:gd name="T4" fmla="*/ 0 w 17"/>
                  <a:gd name="T5" fmla="*/ 14 h 14"/>
                  <a:gd name="T6" fmla="*/ 0 w 17"/>
                  <a:gd name="T7" fmla="*/ 0 h 14"/>
                  <a:gd name="T8" fmla="*/ 17 w 17"/>
                  <a:gd name="T9" fmla="*/ 1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
                    </a:moveTo>
                    <a:lnTo>
                      <a:pt x="17" y="14"/>
                    </a:lnTo>
                    <a:lnTo>
                      <a:pt x="0" y="14"/>
                    </a:lnTo>
                    <a:lnTo>
                      <a:pt x="0" y="0"/>
                    </a:lnTo>
                    <a:lnTo>
                      <a:pt x="17"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84" name="Freeform 270"/>
              <p:cNvSpPr>
                <a:spLocks/>
              </p:cNvSpPr>
              <p:nvPr/>
            </p:nvSpPr>
            <p:spPr bwMode="auto">
              <a:xfrm>
                <a:off x="3622" y="1747"/>
                <a:ext cx="18" cy="14"/>
              </a:xfrm>
              <a:custGeom>
                <a:avLst/>
                <a:gdLst>
                  <a:gd name="T0" fmla="*/ 18 w 18"/>
                  <a:gd name="T1" fmla="*/ 1 h 14"/>
                  <a:gd name="T2" fmla="*/ 17 w 18"/>
                  <a:gd name="T3" fmla="*/ 14 h 14"/>
                  <a:gd name="T4" fmla="*/ 0 w 18"/>
                  <a:gd name="T5" fmla="*/ 14 h 14"/>
                  <a:gd name="T6" fmla="*/ 1 w 18"/>
                  <a:gd name="T7" fmla="*/ 0 h 14"/>
                  <a:gd name="T8" fmla="*/ 18 w 18"/>
                  <a:gd name="T9" fmla="*/ 1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1"/>
                    </a:moveTo>
                    <a:lnTo>
                      <a:pt x="17" y="14"/>
                    </a:lnTo>
                    <a:lnTo>
                      <a:pt x="0" y="14"/>
                    </a:lnTo>
                    <a:lnTo>
                      <a:pt x="1" y="0"/>
                    </a:lnTo>
                    <a:lnTo>
                      <a:pt x="18"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85" name="Rectangle 271"/>
              <p:cNvSpPr>
                <a:spLocks noChangeArrowheads="1"/>
              </p:cNvSpPr>
              <p:nvPr/>
            </p:nvSpPr>
            <p:spPr bwMode="auto">
              <a:xfrm>
                <a:off x="3622" y="177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86" name="Freeform 272"/>
              <p:cNvSpPr>
                <a:spLocks/>
              </p:cNvSpPr>
              <p:nvPr/>
            </p:nvSpPr>
            <p:spPr bwMode="auto">
              <a:xfrm>
                <a:off x="3621" y="1802"/>
                <a:ext cx="17" cy="14"/>
              </a:xfrm>
              <a:custGeom>
                <a:avLst/>
                <a:gdLst>
                  <a:gd name="T0" fmla="*/ 17 w 17"/>
                  <a:gd name="T1" fmla="*/ 0 h 14"/>
                  <a:gd name="T2" fmla="*/ 17 w 17"/>
                  <a:gd name="T3" fmla="*/ 14 h 14"/>
                  <a:gd name="T4" fmla="*/ 0 w 17"/>
                  <a:gd name="T5" fmla="*/ 13 h 14"/>
                  <a:gd name="T6" fmla="*/ 0 w 17"/>
                  <a:gd name="T7" fmla="*/ 0 h 14"/>
                  <a:gd name="T8" fmla="*/ 17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0"/>
                    </a:moveTo>
                    <a:lnTo>
                      <a:pt x="17" y="14"/>
                    </a:lnTo>
                    <a:lnTo>
                      <a:pt x="0" y="13"/>
                    </a:lnTo>
                    <a:lnTo>
                      <a:pt x="0" y="0"/>
                    </a:lnTo>
                    <a:lnTo>
                      <a:pt x="17"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87" name="Freeform 273"/>
              <p:cNvSpPr>
                <a:spLocks/>
              </p:cNvSpPr>
              <p:nvPr/>
            </p:nvSpPr>
            <p:spPr bwMode="auto">
              <a:xfrm>
                <a:off x="3620" y="1829"/>
                <a:ext cx="18" cy="14"/>
              </a:xfrm>
              <a:custGeom>
                <a:avLst/>
                <a:gdLst>
                  <a:gd name="T0" fmla="*/ 18 w 18"/>
                  <a:gd name="T1" fmla="*/ 0 h 14"/>
                  <a:gd name="T2" fmla="*/ 17 w 18"/>
                  <a:gd name="T3" fmla="*/ 14 h 14"/>
                  <a:gd name="T4" fmla="*/ 0 w 18"/>
                  <a:gd name="T5" fmla="*/ 14 h 14"/>
                  <a:gd name="T6" fmla="*/ 1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88" name="Rectangle 274"/>
              <p:cNvSpPr>
                <a:spLocks noChangeArrowheads="1"/>
              </p:cNvSpPr>
              <p:nvPr/>
            </p:nvSpPr>
            <p:spPr bwMode="auto">
              <a:xfrm>
                <a:off x="3620" y="185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89" name="Rectangle 275"/>
              <p:cNvSpPr>
                <a:spLocks noChangeArrowheads="1"/>
              </p:cNvSpPr>
              <p:nvPr/>
            </p:nvSpPr>
            <p:spPr bwMode="auto">
              <a:xfrm>
                <a:off x="3619" y="188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90" name="Freeform 276"/>
              <p:cNvSpPr>
                <a:spLocks/>
              </p:cNvSpPr>
              <p:nvPr/>
            </p:nvSpPr>
            <p:spPr bwMode="auto">
              <a:xfrm>
                <a:off x="3618" y="1910"/>
                <a:ext cx="18" cy="11"/>
              </a:xfrm>
              <a:custGeom>
                <a:avLst/>
                <a:gdLst>
                  <a:gd name="T0" fmla="*/ 18 w 18"/>
                  <a:gd name="T1" fmla="*/ 1 h 11"/>
                  <a:gd name="T2" fmla="*/ 17 w 18"/>
                  <a:gd name="T3" fmla="*/ 11 h 11"/>
                  <a:gd name="T4" fmla="*/ 0 w 18"/>
                  <a:gd name="T5" fmla="*/ 11 h 11"/>
                  <a:gd name="T6" fmla="*/ 1 w 18"/>
                  <a:gd name="T7" fmla="*/ 0 h 11"/>
                  <a:gd name="T8" fmla="*/ 18 w 18"/>
                  <a:gd name="T9" fmla="*/ 1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8" y="1"/>
                    </a:moveTo>
                    <a:lnTo>
                      <a:pt x="17" y="11"/>
                    </a:lnTo>
                    <a:lnTo>
                      <a:pt x="0" y="11"/>
                    </a:lnTo>
                    <a:lnTo>
                      <a:pt x="1" y="0"/>
                    </a:lnTo>
                    <a:lnTo>
                      <a:pt x="18" y="1"/>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grpSp>
        <p:grpSp>
          <p:nvGrpSpPr>
            <p:cNvPr id="34874" name="Group 297"/>
            <p:cNvGrpSpPr>
              <a:grpSpLocks/>
            </p:cNvGrpSpPr>
            <p:nvPr/>
          </p:nvGrpSpPr>
          <p:grpSpPr bwMode="auto">
            <a:xfrm>
              <a:off x="4980" y="1449"/>
              <a:ext cx="23" cy="463"/>
              <a:chOff x="4980" y="1449"/>
              <a:chExt cx="23" cy="463"/>
            </a:xfrm>
          </p:grpSpPr>
          <p:sp>
            <p:nvSpPr>
              <p:cNvPr id="35053" name="Freeform 278"/>
              <p:cNvSpPr>
                <a:spLocks noEditPoints="1"/>
              </p:cNvSpPr>
              <p:nvPr/>
            </p:nvSpPr>
            <p:spPr bwMode="auto">
              <a:xfrm>
                <a:off x="4980" y="1449"/>
                <a:ext cx="23" cy="463"/>
              </a:xfrm>
              <a:custGeom>
                <a:avLst/>
                <a:gdLst>
                  <a:gd name="T0" fmla="*/ 22 w 23"/>
                  <a:gd name="T1" fmla="*/ 14 h 463"/>
                  <a:gd name="T2" fmla="*/ 6 w 23"/>
                  <a:gd name="T3" fmla="*/ 0 h 463"/>
                  <a:gd name="T4" fmla="*/ 22 w 23"/>
                  <a:gd name="T5" fmla="*/ 27 h 463"/>
                  <a:gd name="T6" fmla="*/ 5 w 23"/>
                  <a:gd name="T7" fmla="*/ 41 h 463"/>
                  <a:gd name="T8" fmla="*/ 22 w 23"/>
                  <a:gd name="T9" fmla="*/ 27 h 463"/>
                  <a:gd name="T10" fmla="*/ 22 w 23"/>
                  <a:gd name="T11" fmla="*/ 68 h 463"/>
                  <a:gd name="T12" fmla="*/ 5 w 23"/>
                  <a:gd name="T13" fmla="*/ 54 h 463"/>
                  <a:gd name="T14" fmla="*/ 22 w 23"/>
                  <a:gd name="T15" fmla="*/ 82 h 463"/>
                  <a:gd name="T16" fmla="*/ 4 w 23"/>
                  <a:gd name="T17" fmla="*/ 95 h 463"/>
                  <a:gd name="T18" fmla="*/ 22 w 23"/>
                  <a:gd name="T19" fmla="*/ 82 h 463"/>
                  <a:gd name="T20" fmla="*/ 21 w 23"/>
                  <a:gd name="T21" fmla="*/ 122 h 463"/>
                  <a:gd name="T22" fmla="*/ 4 w 23"/>
                  <a:gd name="T23" fmla="*/ 109 h 463"/>
                  <a:gd name="T24" fmla="*/ 21 w 23"/>
                  <a:gd name="T25" fmla="*/ 136 h 463"/>
                  <a:gd name="T26" fmla="*/ 4 w 23"/>
                  <a:gd name="T27" fmla="*/ 149 h 463"/>
                  <a:gd name="T28" fmla="*/ 21 w 23"/>
                  <a:gd name="T29" fmla="*/ 136 h 463"/>
                  <a:gd name="T30" fmla="*/ 21 w 23"/>
                  <a:gd name="T31" fmla="*/ 177 h 463"/>
                  <a:gd name="T32" fmla="*/ 3 w 23"/>
                  <a:gd name="T33" fmla="*/ 163 h 463"/>
                  <a:gd name="T34" fmla="*/ 20 w 23"/>
                  <a:gd name="T35" fmla="*/ 190 h 463"/>
                  <a:gd name="T36" fmla="*/ 3 w 23"/>
                  <a:gd name="T37" fmla="*/ 204 h 463"/>
                  <a:gd name="T38" fmla="*/ 20 w 23"/>
                  <a:gd name="T39" fmla="*/ 190 h 463"/>
                  <a:gd name="T40" fmla="*/ 20 w 23"/>
                  <a:gd name="T41" fmla="*/ 231 h 463"/>
                  <a:gd name="T42" fmla="*/ 3 w 23"/>
                  <a:gd name="T43" fmla="*/ 217 h 463"/>
                  <a:gd name="T44" fmla="*/ 20 w 23"/>
                  <a:gd name="T45" fmla="*/ 244 h 463"/>
                  <a:gd name="T46" fmla="*/ 2 w 23"/>
                  <a:gd name="T47" fmla="*/ 258 h 463"/>
                  <a:gd name="T48" fmla="*/ 20 w 23"/>
                  <a:gd name="T49" fmla="*/ 244 h 463"/>
                  <a:gd name="T50" fmla="*/ 19 w 23"/>
                  <a:gd name="T51" fmla="*/ 285 h 463"/>
                  <a:gd name="T52" fmla="*/ 2 w 23"/>
                  <a:gd name="T53" fmla="*/ 272 h 463"/>
                  <a:gd name="T54" fmla="*/ 19 w 23"/>
                  <a:gd name="T55" fmla="*/ 299 h 463"/>
                  <a:gd name="T56" fmla="*/ 2 w 23"/>
                  <a:gd name="T57" fmla="*/ 312 h 463"/>
                  <a:gd name="T58" fmla="*/ 19 w 23"/>
                  <a:gd name="T59" fmla="*/ 299 h 463"/>
                  <a:gd name="T60" fmla="*/ 19 w 23"/>
                  <a:gd name="T61" fmla="*/ 339 h 463"/>
                  <a:gd name="T62" fmla="*/ 2 w 23"/>
                  <a:gd name="T63" fmla="*/ 326 h 463"/>
                  <a:gd name="T64" fmla="*/ 18 w 23"/>
                  <a:gd name="T65" fmla="*/ 353 h 463"/>
                  <a:gd name="T66" fmla="*/ 1 w 23"/>
                  <a:gd name="T67" fmla="*/ 367 h 463"/>
                  <a:gd name="T68" fmla="*/ 18 w 23"/>
                  <a:gd name="T69" fmla="*/ 353 h 463"/>
                  <a:gd name="T70" fmla="*/ 18 w 23"/>
                  <a:gd name="T71" fmla="*/ 394 h 463"/>
                  <a:gd name="T72" fmla="*/ 1 w 23"/>
                  <a:gd name="T73" fmla="*/ 380 h 463"/>
                  <a:gd name="T74" fmla="*/ 18 w 23"/>
                  <a:gd name="T75" fmla="*/ 407 h 463"/>
                  <a:gd name="T76" fmla="*/ 0 w 23"/>
                  <a:gd name="T77" fmla="*/ 421 h 463"/>
                  <a:gd name="T78" fmla="*/ 18 w 23"/>
                  <a:gd name="T79" fmla="*/ 407 h 463"/>
                  <a:gd name="T80" fmla="*/ 17 w 23"/>
                  <a:gd name="T81" fmla="*/ 448 h 463"/>
                  <a:gd name="T82" fmla="*/ 0 w 23"/>
                  <a:gd name="T83" fmla="*/ 434 h 463"/>
                  <a:gd name="T84" fmla="*/ 17 w 23"/>
                  <a:gd name="T85" fmla="*/ 462 h 463"/>
                  <a:gd name="T86" fmla="*/ 0 w 23"/>
                  <a:gd name="T87" fmla="*/ 463 h 463"/>
                  <a:gd name="T88" fmla="*/ 17 w 23"/>
                  <a:gd name="T89" fmla="*/ 462 h 4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463"/>
                  <a:gd name="T137" fmla="*/ 23 w 23"/>
                  <a:gd name="T138" fmla="*/ 463 h 4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463">
                    <a:moveTo>
                      <a:pt x="23" y="0"/>
                    </a:moveTo>
                    <a:lnTo>
                      <a:pt x="22" y="14"/>
                    </a:lnTo>
                    <a:lnTo>
                      <a:pt x="5" y="14"/>
                    </a:lnTo>
                    <a:lnTo>
                      <a:pt x="6" y="0"/>
                    </a:lnTo>
                    <a:lnTo>
                      <a:pt x="23" y="0"/>
                    </a:lnTo>
                    <a:close/>
                    <a:moveTo>
                      <a:pt x="22" y="27"/>
                    </a:moveTo>
                    <a:lnTo>
                      <a:pt x="22" y="41"/>
                    </a:lnTo>
                    <a:lnTo>
                      <a:pt x="5" y="41"/>
                    </a:lnTo>
                    <a:lnTo>
                      <a:pt x="5" y="27"/>
                    </a:lnTo>
                    <a:lnTo>
                      <a:pt x="22" y="27"/>
                    </a:lnTo>
                    <a:close/>
                    <a:moveTo>
                      <a:pt x="22" y="54"/>
                    </a:moveTo>
                    <a:lnTo>
                      <a:pt x="22" y="68"/>
                    </a:lnTo>
                    <a:lnTo>
                      <a:pt x="5" y="68"/>
                    </a:lnTo>
                    <a:lnTo>
                      <a:pt x="5" y="54"/>
                    </a:lnTo>
                    <a:lnTo>
                      <a:pt x="22" y="54"/>
                    </a:lnTo>
                    <a:close/>
                    <a:moveTo>
                      <a:pt x="22" y="82"/>
                    </a:moveTo>
                    <a:lnTo>
                      <a:pt x="22" y="95"/>
                    </a:lnTo>
                    <a:lnTo>
                      <a:pt x="4" y="95"/>
                    </a:lnTo>
                    <a:lnTo>
                      <a:pt x="5" y="82"/>
                    </a:lnTo>
                    <a:lnTo>
                      <a:pt x="22" y="82"/>
                    </a:lnTo>
                    <a:close/>
                    <a:moveTo>
                      <a:pt x="21" y="109"/>
                    </a:moveTo>
                    <a:lnTo>
                      <a:pt x="21" y="122"/>
                    </a:lnTo>
                    <a:lnTo>
                      <a:pt x="4" y="122"/>
                    </a:lnTo>
                    <a:lnTo>
                      <a:pt x="4" y="109"/>
                    </a:lnTo>
                    <a:lnTo>
                      <a:pt x="21" y="109"/>
                    </a:lnTo>
                    <a:close/>
                    <a:moveTo>
                      <a:pt x="21" y="136"/>
                    </a:moveTo>
                    <a:lnTo>
                      <a:pt x="21" y="149"/>
                    </a:lnTo>
                    <a:lnTo>
                      <a:pt x="4" y="149"/>
                    </a:lnTo>
                    <a:lnTo>
                      <a:pt x="4" y="136"/>
                    </a:lnTo>
                    <a:lnTo>
                      <a:pt x="21" y="136"/>
                    </a:lnTo>
                    <a:close/>
                    <a:moveTo>
                      <a:pt x="21" y="163"/>
                    </a:moveTo>
                    <a:lnTo>
                      <a:pt x="21" y="177"/>
                    </a:lnTo>
                    <a:lnTo>
                      <a:pt x="3" y="177"/>
                    </a:lnTo>
                    <a:lnTo>
                      <a:pt x="3" y="163"/>
                    </a:lnTo>
                    <a:lnTo>
                      <a:pt x="21" y="163"/>
                    </a:lnTo>
                    <a:close/>
                    <a:moveTo>
                      <a:pt x="20" y="190"/>
                    </a:moveTo>
                    <a:lnTo>
                      <a:pt x="20" y="204"/>
                    </a:lnTo>
                    <a:lnTo>
                      <a:pt x="3" y="204"/>
                    </a:lnTo>
                    <a:lnTo>
                      <a:pt x="3" y="190"/>
                    </a:lnTo>
                    <a:lnTo>
                      <a:pt x="20" y="190"/>
                    </a:lnTo>
                    <a:close/>
                    <a:moveTo>
                      <a:pt x="20" y="217"/>
                    </a:moveTo>
                    <a:lnTo>
                      <a:pt x="20" y="231"/>
                    </a:lnTo>
                    <a:lnTo>
                      <a:pt x="3" y="231"/>
                    </a:lnTo>
                    <a:lnTo>
                      <a:pt x="3" y="217"/>
                    </a:lnTo>
                    <a:lnTo>
                      <a:pt x="20" y="217"/>
                    </a:lnTo>
                    <a:close/>
                    <a:moveTo>
                      <a:pt x="20" y="244"/>
                    </a:moveTo>
                    <a:lnTo>
                      <a:pt x="19" y="258"/>
                    </a:lnTo>
                    <a:lnTo>
                      <a:pt x="2" y="258"/>
                    </a:lnTo>
                    <a:lnTo>
                      <a:pt x="3" y="244"/>
                    </a:lnTo>
                    <a:lnTo>
                      <a:pt x="20" y="244"/>
                    </a:lnTo>
                    <a:close/>
                    <a:moveTo>
                      <a:pt x="19" y="272"/>
                    </a:moveTo>
                    <a:lnTo>
                      <a:pt x="19" y="285"/>
                    </a:lnTo>
                    <a:lnTo>
                      <a:pt x="2" y="285"/>
                    </a:lnTo>
                    <a:lnTo>
                      <a:pt x="2" y="272"/>
                    </a:lnTo>
                    <a:lnTo>
                      <a:pt x="19" y="272"/>
                    </a:lnTo>
                    <a:close/>
                    <a:moveTo>
                      <a:pt x="19" y="299"/>
                    </a:moveTo>
                    <a:lnTo>
                      <a:pt x="19" y="312"/>
                    </a:lnTo>
                    <a:lnTo>
                      <a:pt x="2" y="312"/>
                    </a:lnTo>
                    <a:lnTo>
                      <a:pt x="2" y="299"/>
                    </a:lnTo>
                    <a:lnTo>
                      <a:pt x="19" y="299"/>
                    </a:lnTo>
                    <a:close/>
                    <a:moveTo>
                      <a:pt x="19" y="326"/>
                    </a:moveTo>
                    <a:lnTo>
                      <a:pt x="19" y="339"/>
                    </a:lnTo>
                    <a:lnTo>
                      <a:pt x="1" y="339"/>
                    </a:lnTo>
                    <a:lnTo>
                      <a:pt x="2" y="326"/>
                    </a:lnTo>
                    <a:lnTo>
                      <a:pt x="19" y="326"/>
                    </a:lnTo>
                    <a:close/>
                    <a:moveTo>
                      <a:pt x="18" y="353"/>
                    </a:moveTo>
                    <a:lnTo>
                      <a:pt x="18" y="367"/>
                    </a:lnTo>
                    <a:lnTo>
                      <a:pt x="1" y="367"/>
                    </a:lnTo>
                    <a:lnTo>
                      <a:pt x="1" y="353"/>
                    </a:lnTo>
                    <a:lnTo>
                      <a:pt x="18" y="353"/>
                    </a:lnTo>
                    <a:close/>
                    <a:moveTo>
                      <a:pt x="18" y="380"/>
                    </a:moveTo>
                    <a:lnTo>
                      <a:pt x="18" y="394"/>
                    </a:lnTo>
                    <a:lnTo>
                      <a:pt x="1" y="394"/>
                    </a:lnTo>
                    <a:lnTo>
                      <a:pt x="1" y="380"/>
                    </a:lnTo>
                    <a:lnTo>
                      <a:pt x="18" y="380"/>
                    </a:lnTo>
                    <a:close/>
                    <a:moveTo>
                      <a:pt x="18" y="407"/>
                    </a:moveTo>
                    <a:lnTo>
                      <a:pt x="17" y="421"/>
                    </a:lnTo>
                    <a:lnTo>
                      <a:pt x="0" y="421"/>
                    </a:lnTo>
                    <a:lnTo>
                      <a:pt x="1" y="407"/>
                    </a:lnTo>
                    <a:lnTo>
                      <a:pt x="18" y="407"/>
                    </a:lnTo>
                    <a:close/>
                    <a:moveTo>
                      <a:pt x="17" y="434"/>
                    </a:moveTo>
                    <a:lnTo>
                      <a:pt x="17" y="448"/>
                    </a:lnTo>
                    <a:lnTo>
                      <a:pt x="0" y="448"/>
                    </a:lnTo>
                    <a:lnTo>
                      <a:pt x="0" y="434"/>
                    </a:lnTo>
                    <a:lnTo>
                      <a:pt x="17" y="434"/>
                    </a:lnTo>
                    <a:close/>
                    <a:moveTo>
                      <a:pt x="17" y="462"/>
                    </a:moveTo>
                    <a:lnTo>
                      <a:pt x="17" y="463"/>
                    </a:lnTo>
                    <a:lnTo>
                      <a:pt x="0" y="463"/>
                    </a:lnTo>
                    <a:lnTo>
                      <a:pt x="0" y="462"/>
                    </a:lnTo>
                    <a:lnTo>
                      <a:pt x="17" y="46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54" name="Freeform 279"/>
              <p:cNvSpPr>
                <a:spLocks/>
              </p:cNvSpPr>
              <p:nvPr/>
            </p:nvSpPr>
            <p:spPr bwMode="auto">
              <a:xfrm>
                <a:off x="4985" y="1449"/>
                <a:ext cx="18" cy="14"/>
              </a:xfrm>
              <a:custGeom>
                <a:avLst/>
                <a:gdLst>
                  <a:gd name="T0" fmla="*/ 18 w 18"/>
                  <a:gd name="T1" fmla="*/ 0 h 14"/>
                  <a:gd name="T2" fmla="*/ 17 w 18"/>
                  <a:gd name="T3" fmla="*/ 14 h 14"/>
                  <a:gd name="T4" fmla="*/ 0 w 18"/>
                  <a:gd name="T5" fmla="*/ 14 h 14"/>
                  <a:gd name="T6" fmla="*/ 1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55" name="Rectangle 280"/>
              <p:cNvSpPr>
                <a:spLocks noChangeArrowheads="1"/>
              </p:cNvSpPr>
              <p:nvPr/>
            </p:nvSpPr>
            <p:spPr bwMode="auto">
              <a:xfrm>
                <a:off x="4985" y="147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56" name="Rectangle 281"/>
              <p:cNvSpPr>
                <a:spLocks noChangeArrowheads="1"/>
              </p:cNvSpPr>
              <p:nvPr/>
            </p:nvSpPr>
            <p:spPr bwMode="auto">
              <a:xfrm>
                <a:off x="4985" y="150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57" name="Freeform 282"/>
              <p:cNvSpPr>
                <a:spLocks/>
              </p:cNvSpPr>
              <p:nvPr/>
            </p:nvSpPr>
            <p:spPr bwMode="auto">
              <a:xfrm>
                <a:off x="4984" y="1531"/>
                <a:ext cx="18" cy="13"/>
              </a:xfrm>
              <a:custGeom>
                <a:avLst/>
                <a:gdLst>
                  <a:gd name="T0" fmla="*/ 18 w 18"/>
                  <a:gd name="T1" fmla="*/ 0 h 13"/>
                  <a:gd name="T2" fmla="*/ 18 w 18"/>
                  <a:gd name="T3" fmla="*/ 13 h 13"/>
                  <a:gd name="T4" fmla="*/ 0 w 18"/>
                  <a:gd name="T5" fmla="*/ 13 h 13"/>
                  <a:gd name="T6" fmla="*/ 1 w 18"/>
                  <a:gd name="T7" fmla="*/ 0 h 13"/>
                  <a:gd name="T8" fmla="*/ 18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18" y="0"/>
                    </a:moveTo>
                    <a:lnTo>
                      <a:pt x="18" y="13"/>
                    </a:lnTo>
                    <a:lnTo>
                      <a:pt x="0" y="13"/>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58" name="Rectangle 283"/>
              <p:cNvSpPr>
                <a:spLocks noChangeArrowheads="1"/>
              </p:cNvSpPr>
              <p:nvPr/>
            </p:nvSpPr>
            <p:spPr bwMode="auto">
              <a:xfrm>
                <a:off x="4984" y="155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59" name="Rectangle 284"/>
              <p:cNvSpPr>
                <a:spLocks noChangeArrowheads="1"/>
              </p:cNvSpPr>
              <p:nvPr/>
            </p:nvSpPr>
            <p:spPr bwMode="auto">
              <a:xfrm>
                <a:off x="4984" y="158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60" name="Rectangle 285"/>
              <p:cNvSpPr>
                <a:spLocks noChangeArrowheads="1"/>
              </p:cNvSpPr>
              <p:nvPr/>
            </p:nvSpPr>
            <p:spPr bwMode="auto">
              <a:xfrm>
                <a:off x="4983" y="1612"/>
                <a:ext cx="18"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61" name="Rectangle 286"/>
              <p:cNvSpPr>
                <a:spLocks noChangeArrowheads="1"/>
              </p:cNvSpPr>
              <p:nvPr/>
            </p:nvSpPr>
            <p:spPr bwMode="auto">
              <a:xfrm>
                <a:off x="4983" y="163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62" name="Rectangle 287"/>
              <p:cNvSpPr>
                <a:spLocks noChangeArrowheads="1"/>
              </p:cNvSpPr>
              <p:nvPr/>
            </p:nvSpPr>
            <p:spPr bwMode="auto">
              <a:xfrm>
                <a:off x="4983" y="166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63" name="Freeform 288"/>
              <p:cNvSpPr>
                <a:spLocks/>
              </p:cNvSpPr>
              <p:nvPr/>
            </p:nvSpPr>
            <p:spPr bwMode="auto">
              <a:xfrm>
                <a:off x="4982" y="1693"/>
                <a:ext cx="18" cy="14"/>
              </a:xfrm>
              <a:custGeom>
                <a:avLst/>
                <a:gdLst>
                  <a:gd name="T0" fmla="*/ 18 w 18"/>
                  <a:gd name="T1" fmla="*/ 0 h 14"/>
                  <a:gd name="T2" fmla="*/ 17 w 18"/>
                  <a:gd name="T3" fmla="*/ 14 h 14"/>
                  <a:gd name="T4" fmla="*/ 0 w 18"/>
                  <a:gd name="T5" fmla="*/ 14 h 14"/>
                  <a:gd name="T6" fmla="*/ 1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64" name="Rectangle 289"/>
              <p:cNvSpPr>
                <a:spLocks noChangeArrowheads="1"/>
              </p:cNvSpPr>
              <p:nvPr/>
            </p:nvSpPr>
            <p:spPr bwMode="auto">
              <a:xfrm>
                <a:off x="4982" y="172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65" name="Rectangle 290"/>
              <p:cNvSpPr>
                <a:spLocks noChangeArrowheads="1"/>
              </p:cNvSpPr>
              <p:nvPr/>
            </p:nvSpPr>
            <p:spPr bwMode="auto">
              <a:xfrm>
                <a:off x="4982" y="174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66" name="Freeform 291"/>
              <p:cNvSpPr>
                <a:spLocks/>
              </p:cNvSpPr>
              <p:nvPr/>
            </p:nvSpPr>
            <p:spPr bwMode="auto">
              <a:xfrm>
                <a:off x="4981" y="1775"/>
                <a:ext cx="18" cy="13"/>
              </a:xfrm>
              <a:custGeom>
                <a:avLst/>
                <a:gdLst>
                  <a:gd name="T0" fmla="*/ 18 w 18"/>
                  <a:gd name="T1" fmla="*/ 0 h 13"/>
                  <a:gd name="T2" fmla="*/ 18 w 18"/>
                  <a:gd name="T3" fmla="*/ 13 h 13"/>
                  <a:gd name="T4" fmla="*/ 0 w 18"/>
                  <a:gd name="T5" fmla="*/ 13 h 13"/>
                  <a:gd name="T6" fmla="*/ 1 w 18"/>
                  <a:gd name="T7" fmla="*/ 0 h 13"/>
                  <a:gd name="T8" fmla="*/ 18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18" y="0"/>
                    </a:moveTo>
                    <a:lnTo>
                      <a:pt x="18" y="13"/>
                    </a:lnTo>
                    <a:lnTo>
                      <a:pt x="0" y="13"/>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67" name="Rectangle 292"/>
              <p:cNvSpPr>
                <a:spLocks noChangeArrowheads="1"/>
              </p:cNvSpPr>
              <p:nvPr/>
            </p:nvSpPr>
            <p:spPr bwMode="auto">
              <a:xfrm>
                <a:off x="4981" y="180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68" name="Rectangle 293"/>
              <p:cNvSpPr>
                <a:spLocks noChangeArrowheads="1"/>
              </p:cNvSpPr>
              <p:nvPr/>
            </p:nvSpPr>
            <p:spPr bwMode="auto">
              <a:xfrm>
                <a:off x="4981" y="182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69" name="Freeform 294"/>
              <p:cNvSpPr>
                <a:spLocks/>
              </p:cNvSpPr>
              <p:nvPr/>
            </p:nvSpPr>
            <p:spPr bwMode="auto">
              <a:xfrm>
                <a:off x="4980" y="1856"/>
                <a:ext cx="18" cy="14"/>
              </a:xfrm>
              <a:custGeom>
                <a:avLst/>
                <a:gdLst>
                  <a:gd name="T0" fmla="*/ 18 w 18"/>
                  <a:gd name="T1" fmla="*/ 0 h 14"/>
                  <a:gd name="T2" fmla="*/ 17 w 18"/>
                  <a:gd name="T3" fmla="*/ 14 h 14"/>
                  <a:gd name="T4" fmla="*/ 0 w 18"/>
                  <a:gd name="T5" fmla="*/ 14 h 14"/>
                  <a:gd name="T6" fmla="*/ 1 w 18"/>
                  <a:gd name="T7" fmla="*/ 0 h 14"/>
                  <a:gd name="T8" fmla="*/ 18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lnTo>
                      <a:pt x="17" y="14"/>
                    </a:lnTo>
                    <a:lnTo>
                      <a:pt x="0" y="14"/>
                    </a:lnTo>
                    <a:lnTo>
                      <a:pt x="1" y="0"/>
                    </a:lnTo>
                    <a:lnTo>
                      <a:pt x="18"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70" name="Rectangle 295"/>
              <p:cNvSpPr>
                <a:spLocks noChangeArrowheads="1"/>
              </p:cNvSpPr>
              <p:nvPr/>
            </p:nvSpPr>
            <p:spPr bwMode="auto">
              <a:xfrm>
                <a:off x="4980" y="188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71" name="Rectangle 296"/>
              <p:cNvSpPr>
                <a:spLocks noChangeArrowheads="1"/>
              </p:cNvSpPr>
              <p:nvPr/>
            </p:nvSpPr>
            <p:spPr bwMode="auto">
              <a:xfrm>
                <a:off x="4980" y="1911"/>
                <a:ext cx="17" cy="1"/>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grpSp>
        <p:grpSp>
          <p:nvGrpSpPr>
            <p:cNvPr id="34875" name="Group 317"/>
            <p:cNvGrpSpPr>
              <a:grpSpLocks/>
            </p:cNvGrpSpPr>
            <p:nvPr/>
          </p:nvGrpSpPr>
          <p:grpSpPr bwMode="auto">
            <a:xfrm>
              <a:off x="623" y="1449"/>
              <a:ext cx="17" cy="475"/>
              <a:chOff x="623" y="1449"/>
              <a:chExt cx="17" cy="475"/>
            </a:xfrm>
          </p:grpSpPr>
          <p:sp>
            <p:nvSpPr>
              <p:cNvPr id="35034" name="Freeform 298"/>
              <p:cNvSpPr>
                <a:spLocks noEditPoints="1"/>
              </p:cNvSpPr>
              <p:nvPr/>
            </p:nvSpPr>
            <p:spPr bwMode="auto">
              <a:xfrm>
                <a:off x="623" y="1449"/>
                <a:ext cx="17" cy="475"/>
              </a:xfrm>
              <a:custGeom>
                <a:avLst/>
                <a:gdLst>
                  <a:gd name="T0" fmla="*/ 17 w 17"/>
                  <a:gd name="T1" fmla="*/ 14 h 475"/>
                  <a:gd name="T2" fmla="*/ 0 w 17"/>
                  <a:gd name="T3" fmla="*/ 0 h 475"/>
                  <a:gd name="T4" fmla="*/ 17 w 17"/>
                  <a:gd name="T5" fmla="*/ 27 h 475"/>
                  <a:gd name="T6" fmla="*/ 0 w 17"/>
                  <a:gd name="T7" fmla="*/ 41 h 475"/>
                  <a:gd name="T8" fmla="*/ 17 w 17"/>
                  <a:gd name="T9" fmla="*/ 27 h 475"/>
                  <a:gd name="T10" fmla="*/ 17 w 17"/>
                  <a:gd name="T11" fmla="*/ 68 h 475"/>
                  <a:gd name="T12" fmla="*/ 0 w 17"/>
                  <a:gd name="T13" fmla="*/ 54 h 475"/>
                  <a:gd name="T14" fmla="*/ 17 w 17"/>
                  <a:gd name="T15" fmla="*/ 82 h 475"/>
                  <a:gd name="T16" fmla="*/ 0 w 17"/>
                  <a:gd name="T17" fmla="*/ 95 h 475"/>
                  <a:gd name="T18" fmla="*/ 17 w 17"/>
                  <a:gd name="T19" fmla="*/ 82 h 475"/>
                  <a:gd name="T20" fmla="*/ 17 w 17"/>
                  <a:gd name="T21" fmla="*/ 122 h 475"/>
                  <a:gd name="T22" fmla="*/ 0 w 17"/>
                  <a:gd name="T23" fmla="*/ 109 h 475"/>
                  <a:gd name="T24" fmla="*/ 17 w 17"/>
                  <a:gd name="T25" fmla="*/ 136 h 475"/>
                  <a:gd name="T26" fmla="*/ 0 w 17"/>
                  <a:gd name="T27" fmla="*/ 149 h 475"/>
                  <a:gd name="T28" fmla="*/ 17 w 17"/>
                  <a:gd name="T29" fmla="*/ 136 h 475"/>
                  <a:gd name="T30" fmla="*/ 17 w 17"/>
                  <a:gd name="T31" fmla="*/ 177 h 475"/>
                  <a:gd name="T32" fmla="*/ 0 w 17"/>
                  <a:gd name="T33" fmla="*/ 163 h 475"/>
                  <a:gd name="T34" fmla="*/ 17 w 17"/>
                  <a:gd name="T35" fmla="*/ 190 h 475"/>
                  <a:gd name="T36" fmla="*/ 0 w 17"/>
                  <a:gd name="T37" fmla="*/ 204 h 475"/>
                  <a:gd name="T38" fmla="*/ 17 w 17"/>
                  <a:gd name="T39" fmla="*/ 190 h 475"/>
                  <a:gd name="T40" fmla="*/ 17 w 17"/>
                  <a:gd name="T41" fmla="*/ 231 h 475"/>
                  <a:gd name="T42" fmla="*/ 0 w 17"/>
                  <a:gd name="T43" fmla="*/ 217 h 475"/>
                  <a:gd name="T44" fmla="*/ 17 w 17"/>
                  <a:gd name="T45" fmla="*/ 244 h 475"/>
                  <a:gd name="T46" fmla="*/ 0 w 17"/>
                  <a:gd name="T47" fmla="*/ 258 h 475"/>
                  <a:gd name="T48" fmla="*/ 17 w 17"/>
                  <a:gd name="T49" fmla="*/ 244 h 475"/>
                  <a:gd name="T50" fmla="*/ 17 w 17"/>
                  <a:gd name="T51" fmla="*/ 285 h 475"/>
                  <a:gd name="T52" fmla="*/ 0 w 17"/>
                  <a:gd name="T53" fmla="*/ 272 h 475"/>
                  <a:gd name="T54" fmla="*/ 17 w 17"/>
                  <a:gd name="T55" fmla="*/ 299 h 475"/>
                  <a:gd name="T56" fmla="*/ 0 w 17"/>
                  <a:gd name="T57" fmla="*/ 312 h 475"/>
                  <a:gd name="T58" fmla="*/ 17 w 17"/>
                  <a:gd name="T59" fmla="*/ 299 h 475"/>
                  <a:gd name="T60" fmla="*/ 17 w 17"/>
                  <a:gd name="T61" fmla="*/ 339 h 475"/>
                  <a:gd name="T62" fmla="*/ 0 w 17"/>
                  <a:gd name="T63" fmla="*/ 326 h 475"/>
                  <a:gd name="T64" fmla="*/ 17 w 17"/>
                  <a:gd name="T65" fmla="*/ 353 h 475"/>
                  <a:gd name="T66" fmla="*/ 0 w 17"/>
                  <a:gd name="T67" fmla="*/ 367 h 475"/>
                  <a:gd name="T68" fmla="*/ 17 w 17"/>
                  <a:gd name="T69" fmla="*/ 353 h 475"/>
                  <a:gd name="T70" fmla="*/ 17 w 17"/>
                  <a:gd name="T71" fmla="*/ 394 h 475"/>
                  <a:gd name="T72" fmla="*/ 0 w 17"/>
                  <a:gd name="T73" fmla="*/ 380 h 475"/>
                  <a:gd name="T74" fmla="*/ 17 w 17"/>
                  <a:gd name="T75" fmla="*/ 407 h 475"/>
                  <a:gd name="T76" fmla="*/ 0 w 17"/>
                  <a:gd name="T77" fmla="*/ 421 h 475"/>
                  <a:gd name="T78" fmla="*/ 17 w 17"/>
                  <a:gd name="T79" fmla="*/ 407 h 475"/>
                  <a:gd name="T80" fmla="*/ 17 w 17"/>
                  <a:gd name="T81" fmla="*/ 448 h 475"/>
                  <a:gd name="T82" fmla="*/ 0 w 17"/>
                  <a:gd name="T83" fmla="*/ 434 h 475"/>
                  <a:gd name="T84" fmla="*/ 17 w 17"/>
                  <a:gd name="T85" fmla="*/ 462 h 475"/>
                  <a:gd name="T86" fmla="*/ 0 w 17"/>
                  <a:gd name="T87" fmla="*/ 475 h 475"/>
                  <a:gd name="T88" fmla="*/ 17 w 17"/>
                  <a:gd name="T89" fmla="*/ 462 h 4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475"/>
                  <a:gd name="T137" fmla="*/ 17 w 17"/>
                  <a:gd name="T138" fmla="*/ 475 h 4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475">
                    <a:moveTo>
                      <a:pt x="17" y="0"/>
                    </a:moveTo>
                    <a:lnTo>
                      <a:pt x="17" y="14"/>
                    </a:lnTo>
                    <a:lnTo>
                      <a:pt x="0" y="14"/>
                    </a:lnTo>
                    <a:lnTo>
                      <a:pt x="0" y="0"/>
                    </a:lnTo>
                    <a:lnTo>
                      <a:pt x="17" y="0"/>
                    </a:lnTo>
                    <a:close/>
                    <a:moveTo>
                      <a:pt x="17" y="27"/>
                    </a:moveTo>
                    <a:lnTo>
                      <a:pt x="17" y="41"/>
                    </a:lnTo>
                    <a:lnTo>
                      <a:pt x="0" y="41"/>
                    </a:lnTo>
                    <a:lnTo>
                      <a:pt x="0" y="27"/>
                    </a:lnTo>
                    <a:lnTo>
                      <a:pt x="17" y="27"/>
                    </a:lnTo>
                    <a:close/>
                    <a:moveTo>
                      <a:pt x="17" y="54"/>
                    </a:moveTo>
                    <a:lnTo>
                      <a:pt x="17" y="68"/>
                    </a:lnTo>
                    <a:lnTo>
                      <a:pt x="0" y="68"/>
                    </a:lnTo>
                    <a:lnTo>
                      <a:pt x="0" y="54"/>
                    </a:lnTo>
                    <a:lnTo>
                      <a:pt x="17" y="54"/>
                    </a:lnTo>
                    <a:close/>
                    <a:moveTo>
                      <a:pt x="17" y="82"/>
                    </a:moveTo>
                    <a:lnTo>
                      <a:pt x="17" y="95"/>
                    </a:lnTo>
                    <a:lnTo>
                      <a:pt x="0" y="95"/>
                    </a:lnTo>
                    <a:lnTo>
                      <a:pt x="0" y="82"/>
                    </a:lnTo>
                    <a:lnTo>
                      <a:pt x="17" y="82"/>
                    </a:lnTo>
                    <a:close/>
                    <a:moveTo>
                      <a:pt x="17" y="109"/>
                    </a:moveTo>
                    <a:lnTo>
                      <a:pt x="17" y="122"/>
                    </a:lnTo>
                    <a:lnTo>
                      <a:pt x="0" y="122"/>
                    </a:lnTo>
                    <a:lnTo>
                      <a:pt x="0" y="109"/>
                    </a:lnTo>
                    <a:lnTo>
                      <a:pt x="17" y="109"/>
                    </a:lnTo>
                    <a:close/>
                    <a:moveTo>
                      <a:pt x="17" y="136"/>
                    </a:moveTo>
                    <a:lnTo>
                      <a:pt x="17" y="149"/>
                    </a:lnTo>
                    <a:lnTo>
                      <a:pt x="0" y="149"/>
                    </a:lnTo>
                    <a:lnTo>
                      <a:pt x="0" y="136"/>
                    </a:lnTo>
                    <a:lnTo>
                      <a:pt x="17" y="136"/>
                    </a:lnTo>
                    <a:close/>
                    <a:moveTo>
                      <a:pt x="17" y="163"/>
                    </a:moveTo>
                    <a:lnTo>
                      <a:pt x="17" y="177"/>
                    </a:lnTo>
                    <a:lnTo>
                      <a:pt x="0" y="177"/>
                    </a:lnTo>
                    <a:lnTo>
                      <a:pt x="0" y="163"/>
                    </a:lnTo>
                    <a:lnTo>
                      <a:pt x="17" y="163"/>
                    </a:lnTo>
                    <a:close/>
                    <a:moveTo>
                      <a:pt x="17" y="190"/>
                    </a:moveTo>
                    <a:lnTo>
                      <a:pt x="17" y="204"/>
                    </a:lnTo>
                    <a:lnTo>
                      <a:pt x="0" y="204"/>
                    </a:lnTo>
                    <a:lnTo>
                      <a:pt x="0" y="190"/>
                    </a:lnTo>
                    <a:lnTo>
                      <a:pt x="17" y="190"/>
                    </a:lnTo>
                    <a:close/>
                    <a:moveTo>
                      <a:pt x="17" y="217"/>
                    </a:moveTo>
                    <a:lnTo>
                      <a:pt x="17" y="231"/>
                    </a:lnTo>
                    <a:lnTo>
                      <a:pt x="0" y="231"/>
                    </a:lnTo>
                    <a:lnTo>
                      <a:pt x="0" y="217"/>
                    </a:lnTo>
                    <a:lnTo>
                      <a:pt x="17" y="217"/>
                    </a:lnTo>
                    <a:close/>
                    <a:moveTo>
                      <a:pt x="17" y="244"/>
                    </a:moveTo>
                    <a:lnTo>
                      <a:pt x="17" y="258"/>
                    </a:lnTo>
                    <a:lnTo>
                      <a:pt x="0" y="258"/>
                    </a:lnTo>
                    <a:lnTo>
                      <a:pt x="0" y="244"/>
                    </a:lnTo>
                    <a:lnTo>
                      <a:pt x="17" y="244"/>
                    </a:lnTo>
                    <a:close/>
                    <a:moveTo>
                      <a:pt x="17" y="272"/>
                    </a:moveTo>
                    <a:lnTo>
                      <a:pt x="17" y="285"/>
                    </a:lnTo>
                    <a:lnTo>
                      <a:pt x="0" y="285"/>
                    </a:lnTo>
                    <a:lnTo>
                      <a:pt x="0" y="272"/>
                    </a:lnTo>
                    <a:lnTo>
                      <a:pt x="17" y="272"/>
                    </a:lnTo>
                    <a:close/>
                    <a:moveTo>
                      <a:pt x="17" y="299"/>
                    </a:moveTo>
                    <a:lnTo>
                      <a:pt x="17" y="312"/>
                    </a:lnTo>
                    <a:lnTo>
                      <a:pt x="0" y="312"/>
                    </a:lnTo>
                    <a:lnTo>
                      <a:pt x="0" y="299"/>
                    </a:lnTo>
                    <a:lnTo>
                      <a:pt x="17" y="299"/>
                    </a:lnTo>
                    <a:close/>
                    <a:moveTo>
                      <a:pt x="17" y="326"/>
                    </a:moveTo>
                    <a:lnTo>
                      <a:pt x="17" y="339"/>
                    </a:lnTo>
                    <a:lnTo>
                      <a:pt x="0" y="339"/>
                    </a:lnTo>
                    <a:lnTo>
                      <a:pt x="0" y="326"/>
                    </a:lnTo>
                    <a:lnTo>
                      <a:pt x="17" y="326"/>
                    </a:lnTo>
                    <a:close/>
                    <a:moveTo>
                      <a:pt x="17" y="353"/>
                    </a:moveTo>
                    <a:lnTo>
                      <a:pt x="17" y="367"/>
                    </a:lnTo>
                    <a:lnTo>
                      <a:pt x="0" y="367"/>
                    </a:lnTo>
                    <a:lnTo>
                      <a:pt x="0" y="353"/>
                    </a:lnTo>
                    <a:lnTo>
                      <a:pt x="17" y="353"/>
                    </a:lnTo>
                    <a:close/>
                    <a:moveTo>
                      <a:pt x="17" y="380"/>
                    </a:moveTo>
                    <a:lnTo>
                      <a:pt x="17" y="394"/>
                    </a:lnTo>
                    <a:lnTo>
                      <a:pt x="0" y="394"/>
                    </a:lnTo>
                    <a:lnTo>
                      <a:pt x="0" y="380"/>
                    </a:lnTo>
                    <a:lnTo>
                      <a:pt x="17" y="380"/>
                    </a:lnTo>
                    <a:close/>
                    <a:moveTo>
                      <a:pt x="17" y="407"/>
                    </a:moveTo>
                    <a:lnTo>
                      <a:pt x="17" y="421"/>
                    </a:lnTo>
                    <a:lnTo>
                      <a:pt x="0" y="421"/>
                    </a:lnTo>
                    <a:lnTo>
                      <a:pt x="0" y="407"/>
                    </a:lnTo>
                    <a:lnTo>
                      <a:pt x="17" y="407"/>
                    </a:lnTo>
                    <a:close/>
                    <a:moveTo>
                      <a:pt x="17" y="434"/>
                    </a:moveTo>
                    <a:lnTo>
                      <a:pt x="17" y="448"/>
                    </a:lnTo>
                    <a:lnTo>
                      <a:pt x="0" y="448"/>
                    </a:lnTo>
                    <a:lnTo>
                      <a:pt x="0" y="434"/>
                    </a:lnTo>
                    <a:lnTo>
                      <a:pt x="17" y="434"/>
                    </a:lnTo>
                    <a:close/>
                    <a:moveTo>
                      <a:pt x="17" y="462"/>
                    </a:moveTo>
                    <a:lnTo>
                      <a:pt x="17" y="475"/>
                    </a:lnTo>
                    <a:lnTo>
                      <a:pt x="0" y="475"/>
                    </a:lnTo>
                    <a:lnTo>
                      <a:pt x="0" y="462"/>
                    </a:lnTo>
                    <a:lnTo>
                      <a:pt x="17" y="46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35" name="Rectangle 299"/>
              <p:cNvSpPr>
                <a:spLocks noChangeArrowheads="1"/>
              </p:cNvSpPr>
              <p:nvPr/>
            </p:nvSpPr>
            <p:spPr bwMode="auto">
              <a:xfrm>
                <a:off x="623" y="144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36" name="Rectangle 300"/>
              <p:cNvSpPr>
                <a:spLocks noChangeArrowheads="1"/>
              </p:cNvSpPr>
              <p:nvPr/>
            </p:nvSpPr>
            <p:spPr bwMode="auto">
              <a:xfrm>
                <a:off x="623" y="147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37" name="Rectangle 301"/>
              <p:cNvSpPr>
                <a:spLocks noChangeArrowheads="1"/>
              </p:cNvSpPr>
              <p:nvPr/>
            </p:nvSpPr>
            <p:spPr bwMode="auto">
              <a:xfrm>
                <a:off x="623" y="150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38" name="Rectangle 302"/>
              <p:cNvSpPr>
                <a:spLocks noChangeArrowheads="1"/>
              </p:cNvSpPr>
              <p:nvPr/>
            </p:nvSpPr>
            <p:spPr bwMode="auto">
              <a:xfrm>
                <a:off x="623" y="153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39" name="Rectangle 303"/>
              <p:cNvSpPr>
                <a:spLocks noChangeArrowheads="1"/>
              </p:cNvSpPr>
              <p:nvPr/>
            </p:nvSpPr>
            <p:spPr bwMode="auto">
              <a:xfrm>
                <a:off x="623" y="155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0" name="Rectangle 304"/>
              <p:cNvSpPr>
                <a:spLocks noChangeArrowheads="1"/>
              </p:cNvSpPr>
              <p:nvPr/>
            </p:nvSpPr>
            <p:spPr bwMode="auto">
              <a:xfrm>
                <a:off x="623" y="158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1" name="Rectangle 305"/>
              <p:cNvSpPr>
                <a:spLocks noChangeArrowheads="1"/>
              </p:cNvSpPr>
              <p:nvPr/>
            </p:nvSpPr>
            <p:spPr bwMode="auto">
              <a:xfrm>
                <a:off x="623" y="161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2" name="Rectangle 306"/>
              <p:cNvSpPr>
                <a:spLocks noChangeArrowheads="1"/>
              </p:cNvSpPr>
              <p:nvPr/>
            </p:nvSpPr>
            <p:spPr bwMode="auto">
              <a:xfrm>
                <a:off x="623" y="163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3" name="Rectangle 307"/>
              <p:cNvSpPr>
                <a:spLocks noChangeArrowheads="1"/>
              </p:cNvSpPr>
              <p:nvPr/>
            </p:nvSpPr>
            <p:spPr bwMode="auto">
              <a:xfrm>
                <a:off x="623" y="166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4" name="Rectangle 308"/>
              <p:cNvSpPr>
                <a:spLocks noChangeArrowheads="1"/>
              </p:cNvSpPr>
              <p:nvPr/>
            </p:nvSpPr>
            <p:spPr bwMode="auto">
              <a:xfrm>
                <a:off x="623" y="169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5" name="Rectangle 309"/>
              <p:cNvSpPr>
                <a:spLocks noChangeArrowheads="1"/>
              </p:cNvSpPr>
              <p:nvPr/>
            </p:nvSpPr>
            <p:spPr bwMode="auto">
              <a:xfrm>
                <a:off x="623" y="172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6" name="Rectangle 310"/>
              <p:cNvSpPr>
                <a:spLocks noChangeArrowheads="1"/>
              </p:cNvSpPr>
              <p:nvPr/>
            </p:nvSpPr>
            <p:spPr bwMode="auto">
              <a:xfrm>
                <a:off x="623" y="1748"/>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7" name="Rectangle 311"/>
              <p:cNvSpPr>
                <a:spLocks noChangeArrowheads="1"/>
              </p:cNvSpPr>
              <p:nvPr/>
            </p:nvSpPr>
            <p:spPr bwMode="auto">
              <a:xfrm>
                <a:off x="623" y="1775"/>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8" name="Rectangle 312"/>
              <p:cNvSpPr>
                <a:spLocks noChangeArrowheads="1"/>
              </p:cNvSpPr>
              <p:nvPr/>
            </p:nvSpPr>
            <p:spPr bwMode="auto">
              <a:xfrm>
                <a:off x="623" y="1802"/>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49" name="Rectangle 313"/>
              <p:cNvSpPr>
                <a:spLocks noChangeArrowheads="1"/>
              </p:cNvSpPr>
              <p:nvPr/>
            </p:nvSpPr>
            <p:spPr bwMode="auto">
              <a:xfrm>
                <a:off x="623" y="1829"/>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50" name="Rectangle 314"/>
              <p:cNvSpPr>
                <a:spLocks noChangeArrowheads="1"/>
              </p:cNvSpPr>
              <p:nvPr/>
            </p:nvSpPr>
            <p:spPr bwMode="auto">
              <a:xfrm>
                <a:off x="623" y="1856"/>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51" name="Rectangle 315"/>
              <p:cNvSpPr>
                <a:spLocks noChangeArrowheads="1"/>
              </p:cNvSpPr>
              <p:nvPr/>
            </p:nvSpPr>
            <p:spPr bwMode="auto">
              <a:xfrm>
                <a:off x="623" y="1883"/>
                <a:ext cx="17" cy="14"/>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52" name="Rectangle 316"/>
              <p:cNvSpPr>
                <a:spLocks noChangeArrowheads="1"/>
              </p:cNvSpPr>
              <p:nvPr/>
            </p:nvSpPr>
            <p:spPr bwMode="auto">
              <a:xfrm>
                <a:off x="623" y="1911"/>
                <a:ext cx="17" cy="13"/>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grpSp>
        <p:pic>
          <p:nvPicPr>
            <p:cNvPr id="34876" name="Picture 3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 y="1229"/>
              <a:ext cx="31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7" name="Picture 3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 y="1229"/>
              <a:ext cx="31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8" name="Picture 3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 y="1229"/>
              <a:ext cx="31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9" name="Picture 3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 y="1229"/>
              <a:ext cx="31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0" name="Picture 3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 y="1223"/>
              <a:ext cx="12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1" name="Picture 3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 y="1223"/>
              <a:ext cx="12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2" name="Picture 3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 y="1223"/>
              <a:ext cx="12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3" name="Picture 3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 y="1223"/>
              <a:ext cx="12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4" name="Picture 3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1" y="1236"/>
              <a:ext cx="167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5" name="Picture 3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1" y="1236"/>
              <a:ext cx="167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6" name="Picture 3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1" y="1236"/>
              <a:ext cx="167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7" name="Picture 3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1" y="1236"/>
              <a:ext cx="167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8" name="Picture 33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7" y="1236"/>
              <a:ext cx="1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9" name="Picture 3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7" y="1236"/>
              <a:ext cx="1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90" name="Picture 3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7" y="1236"/>
              <a:ext cx="1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91" name="Picture 33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7" y="1236"/>
              <a:ext cx="1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92" name="Freeform 334"/>
            <p:cNvSpPr>
              <a:spLocks/>
            </p:cNvSpPr>
            <p:nvPr/>
          </p:nvSpPr>
          <p:spPr bwMode="auto">
            <a:xfrm>
              <a:off x="566"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893" name="Freeform 335"/>
            <p:cNvSpPr>
              <a:spLocks/>
            </p:cNvSpPr>
            <p:nvPr/>
          </p:nvSpPr>
          <p:spPr bwMode="auto">
            <a:xfrm>
              <a:off x="566"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894" name="Freeform 336"/>
            <p:cNvSpPr>
              <a:spLocks/>
            </p:cNvSpPr>
            <p:nvPr/>
          </p:nvSpPr>
          <p:spPr bwMode="auto">
            <a:xfrm>
              <a:off x="566"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895" name="Freeform 337"/>
            <p:cNvSpPr>
              <a:spLocks/>
            </p:cNvSpPr>
            <p:nvPr/>
          </p:nvSpPr>
          <p:spPr bwMode="auto">
            <a:xfrm>
              <a:off x="566"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896" name="Freeform 338"/>
            <p:cNvSpPr>
              <a:spLocks/>
            </p:cNvSpPr>
            <p:nvPr/>
          </p:nvSpPr>
          <p:spPr bwMode="auto">
            <a:xfrm>
              <a:off x="1810" y="1479"/>
              <a:ext cx="125" cy="128"/>
            </a:xfrm>
            <a:custGeom>
              <a:avLst/>
              <a:gdLst>
                <a:gd name="T0" fmla="*/ 62 w 125"/>
                <a:gd name="T1" fmla="*/ 0 h 128"/>
                <a:gd name="T2" fmla="*/ 0 w 125"/>
                <a:gd name="T3" fmla="*/ 64 h 128"/>
                <a:gd name="T4" fmla="*/ 62 w 125"/>
                <a:gd name="T5" fmla="*/ 128 h 128"/>
                <a:gd name="T6" fmla="*/ 125 w 125"/>
                <a:gd name="T7" fmla="*/ 64 h 128"/>
                <a:gd name="T8" fmla="*/ 62 w 125"/>
                <a:gd name="T9" fmla="*/ 0 h 128"/>
                <a:gd name="T10" fmla="*/ 0 60000 65536"/>
                <a:gd name="T11" fmla="*/ 0 60000 65536"/>
                <a:gd name="T12" fmla="*/ 0 60000 65536"/>
                <a:gd name="T13" fmla="*/ 0 60000 65536"/>
                <a:gd name="T14" fmla="*/ 0 60000 65536"/>
                <a:gd name="T15" fmla="*/ 0 w 125"/>
                <a:gd name="T16" fmla="*/ 0 h 128"/>
                <a:gd name="T17" fmla="*/ 125 w 125"/>
                <a:gd name="T18" fmla="*/ 128 h 128"/>
              </a:gdLst>
              <a:ahLst/>
              <a:cxnLst>
                <a:cxn ang="T10">
                  <a:pos x="T0" y="T1"/>
                </a:cxn>
                <a:cxn ang="T11">
                  <a:pos x="T2" y="T3"/>
                </a:cxn>
                <a:cxn ang="T12">
                  <a:pos x="T4" y="T5"/>
                </a:cxn>
                <a:cxn ang="T13">
                  <a:pos x="T6" y="T7"/>
                </a:cxn>
                <a:cxn ang="T14">
                  <a:pos x="T8" y="T9"/>
                </a:cxn>
              </a:cxnLst>
              <a:rect l="T15" t="T16" r="T17" b="T18"/>
              <a:pathLst>
                <a:path w="125" h="128">
                  <a:moveTo>
                    <a:pt x="62" y="0"/>
                  </a:moveTo>
                  <a:lnTo>
                    <a:pt x="0" y="64"/>
                  </a:lnTo>
                  <a:lnTo>
                    <a:pt x="62" y="128"/>
                  </a:lnTo>
                  <a:lnTo>
                    <a:pt x="125"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897" name="Freeform 339"/>
            <p:cNvSpPr>
              <a:spLocks/>
            </p:cNvSpPr>
            <p:nvPr/>
          </p:nvSpPr>
          <p:spPr bwMode="auto">
            <a:xfrm>
              <a:off x="1810" y="1479"/>
              <a:ext cx="125" cy="128"/>
            </a:xfrm>
            <a:custGeom>
              <a:avLst/>
              <a:gdLst>
                <a:gd name="T0" fmla="*/ 62 w 125"/>
                <a:gd name="T1" fmla="*/ 0 h 128"/>
                <a:gd name="T2" fmla="*/ 0 w 125"/>
                <a:gd name="T3" fmla="*/ 64 h 128"/>
                <a:gd name="T4" fmla="*/ 62 w 125"/>
                <a:gd name="T5" fmla="*/ 128 h 128"/>
                <a:gd name="T6" fmla="*/ 125 w 125"/>
                <a:gd name="T7" fmla="*/ 64 h 128"/>
                <a:gd name="T8" fmla="*/ 62 w 125"/>
                <a:gd name="T9" fmla="*/ 0 h 128"/>
                <a:gd name="T10" fmla="*/ 0 60000 65536"/>
                <a:gd name="T11" fmla="*/ 0 60000 65536"/>
                <a:gd name="T12" fmla="*/ 0 60000 65536"/>
                <a:gd name="T13" fmla="*/ 0 60000 65536"/>
                <a:gd name="T14" fmla="*/ 0 60000 65536"/>
                <a:gd name="T15" fmla="*/ 0 w 125"/>
                <a:gd name="T16" fmla="*/ 0 h 128"/>
                <a:gd name="T17" fmla="*/ 125 w 125"/>
                <a:gd name="T18" fmla="*/ 128 h 128"/>
              </a:gdLst>
              <a:ahLst/>
              <a:cxnLst>
                <a:cxn ang="T10">
                  <a:pos x="T0" y="T1"/>
                </a:cxn>
                <a:cxn ang="T11">
                  <a:pos x="T2" y="T3"/>
                </a:cxn>
                <a:cxn ang="T12">
                  <a:pos x="T4" y="T5"/>
                </a:cxn>
                <a:cxn ang="T13">
                  <a:pos x="T6" y="T7"/>
                </a:cxn>
                <a:cxn ang="T14">
                  <a:pos x="T8" y="T9"/>
                </a:cxn>
              </a:cxnLst>
              <a:rect l="T15" t="T16" r="T17" b="T18"/>
              <a:pathLst>
                <a:path w="125" h="128">
                  <a:moveTo>
                    <a:pt x="62" y="0"/>
                  </a:moveTo>
                  <a:lnTo>
                    <a:pt x="0" y="64"/>
                  </a:lnTo>
                  <a:lnTo>
                    <a:pt x="62" y="128"/>
                  </a:lnTo>
                  <a:lnTo>
                    <a:pt x="125"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898" name="Freeform 340"/>
            <p:cNvSpPr>
              <a:spLocks/>
            </p:cNvSpPr>
            <p:nvPr/>
          </p:nvSpPr>
          <p:spPr bwMode="auto">
            <a:xfrm>
              <a:off x="1810" y="1479"/>
              <a:ext cx="125" cy="128"/>
            </a:xfrm>
            <a:custGeom>
              <a:avLst/>
              <a:gdLst>
                <a:gd name="T0" fmla="*/ 62 w 125"/>
                <a:gd name="T1" fmla="*/ 0 h 128"/>
                <a:gd name="T2" fmla="*/ 0 w 125"/>
                <a:gd name="T3" fmla="*/ 64 h 128"/>
                <a:gd name="T4" fmla="*/ 62 w 125"/>
                <a:gd name="T5" fmla="*/ 128 h 128"/>
                <a:gd name="T6" fmla="*/ 125 w 125"/>
                <a:gd name="T7" fmla="*/ 64 h 128"/>
                <a:gd name="T8" fmla="*/ 62 w 125"/>
                <a:gd name="T9" fmla="*/ 0 h 128"/>
                <a:gd name="T10" fmla="*/ 0 60000 65536"/>
                <a:gd name="T11" fmla="*/ 0 60000 65536"/>
                <a:gd name="T12" fmla="*/ 0 60000 65536"/>
                <a:gd name="T13" fmla="*/ 0 60000 65536"/>
                <a:gd name="T14" fmla="*/ 0 60000 65536"/>
                <a:gd name="T15" fmla="*/ 0 w 125"/>
                <a:gd name="T16" fmla="*/ 0 h 128"/>
                <a:gd name="T17" fmla="*/ 125 w 125"/>
                <a:gd name="T18" fmla="*/ 128 h 128"/>
              </a:gdLst>
              <a:ahLst/>
              <a:cxnLst>
                <a:cxn ang="T10">
                  <a:pos x="T0" y="T1"/>
                </a:cxn>
                <a:cxn ang="T11">
                  <a:pos x="T2" y="T3"/>
                </a:cxn>
                <a:cxn ang="T12">
                  <a:pos x="T4" y="T5"/>
                </a:cxn>
                <a:cxn ang="T13">
                  <a:pos x="T6" y="T7"/>
                </a:cxn>
                <a:cxn ang="T14">
                  <a:pos x="T8" y="T9"/>
                </a:cxn>
              </a:cxnLst>
              <a:rect l="T15" t="T16" r="T17" b="T18"/>
              <a:pathLst>
                <a:path w="125" h="128">
                  <a:moveTo>
                    <a:pt x="62" y="0"/>
                  </a:moveTo>
                  <a:lnTo>
                    <a:pt x="0" y="64"/>
                  </a:lnTo>
                  <a:lnTo>
                    <a:pt x="62" y="128"/>
                  </a:lnTo>
                  <a:lnTo>
                    <a:pt x="125"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899" name="Freeform 341"/>
            <p:cNvSpPr>
              <a:spLocks/>
            </p:cNvSpPr>
            <p:nvPr/>
          </p:nvSpPr>
          <p:spPr bwMode="auto">
            <a:xfrm>
              <a:off x="1810" y="1479"/>
              <a:ext cx="125" cy="128"/>
            </a:xfrm>
            <a:custGeom>
              <a:avLst/>
              <a:gdLst>
                <a:gd name="T0" fmla="*/ 62 w 125"/>
                <a:gd name="T1" fmla="*/ 0 h 128"/>
                <a:gd name="T2" fmla="*/ 0 w 125"/>
                <a:gd name="T3" fmla="*/ 64 h 128"/>
                <a:gd name="T4" fmla="*/ 62 w 125"/>
                <a:gd name="T5" fmla="*/ 128 h 128"/>
                <a:gd name="T6" fmla="*/ 125 w 125"/>
                <a:gd name="T7" fmla="*/ 64 h 128"/>
                <a:gd name="T8" fmla="*/ 62 w 125"/>
                <a:gd name="T9" fmla="*/ 0 h 128"/>
                <a:gd name="T10" fmla="*/ 0 60000 65536"/>
                <a:gd name="T11" fmla="*/ 0 60000 65536"/>
                <a:gd name="T12" fmla="*/ 0 60000 65536"/>
                <a:gd name="T13" fmla="*/ 0 60000 65536"/>
                <a:gd name="T14" fmla="*/ 0 60000 65536"/>
                <a:gd name="T15" fmla="*/ 0 w 125"/>
                <a:gd name="T16" fmla="*/ 0 h 128"/>
                <a:gd name="T17" fmla="*/ 125 w 125"/>
                <a:gd name="T18" fmla="*/ 128 h 128"/>
              </a:gdLst>
              <a:ahLst/>
              <a:cxnLst>
                <a:cxn ang="T10">
                  <a:pos x="T0" y="T1"/>
                </a:cxn>
                <a:cxn ang="T11">
                  <a:pos x="T2" y="T3"/>
                </a:cxn>
                <a:cxn ang="T12">
                  <a:pos x="T4" y="T5"/>
                </a:cxn>
                <a:cxn ang="T13">
                  <a:pos x="T6" y="T7"/>
                </a:cxn>
                <a:cxn ang="T14">
                  <a:pos x="T8" y="T9"/>
                </a:cxn>
              </a:cxnLst>
              <a:rect l="T15" t="T16" r="T17" b="T18"/>
              <a:pathLst>
                <a:path w="125" h="128">
                  <a:moveTo>
                    <a:pt x="62" y="0"/>
                  </a:moveTo>
                  <a:lnTo>
                    <a:pt x="0" y="64"/>
                  </a:lnTo>
                  <a:lnTo>
                    <a:pt x="62" y="128"/>
                  </a:lnTo>
                  <a:lnTo>
                    <a:pt x="125"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00" name="Freeform 342"/>
            <p:cNvSpPr>
              <a:spLocks/>
            </p:cNvSpPr>
            <p:nvPr/>
          </p:nvSpPr>
          <p:spPr bwMode="auto">
            <a:xfrm>
              <a:off x="3573"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01" name="Freeform 343"/>
            <p:cNvSpPr>
              <a:spLocks/>
            </p:cNvSpPr>
            <p:nvPr/>
          </p:nvSpPr>
          <p:spPr bwMode="auto">
            <a:xfrm>
              <a:off x="3573"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02" name="Freeform 344"/>
            <p:cNvSpPr>
              <a:spLocks/>
            </p:cNvSpPr>
            <p:nvPr/>
          </p:nvSpPr>
          <p:spPr bwMode="auto">
            <a:xfrm>
              <a:off x="3573"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03" name="Freeform 345"/>
            <p:cNvSpPr>
              <a:spLocks/>
            </p:cNvSpPr>
            <p:nvPr/>
          </p:nvSpPr>
          <p:spPr bwMode="auto">
            <a:xfrm>
              <a:off x="3573"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04" name="Freeform 346"/>
            <p:cNvSpPr>
              <a:spLocks/>
            </p:cNvSpPr>
            <p:nvPr/>
          </p:nvSpPr>
          <p:spPr bwMode="auto">
            <a:xfrm>
              <a:off x="4924"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05" name="Freeform 347"/>
            <p:cNvSpPr>
              <a:spLocks/>
            </p:cNvSpPr>
            <p:nvPr/>
          </p:nvSpPr>
          <p:spPr bwMode="auto">
            <a:xfrm>
              <a:off x="4924"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06" name="Freeform 348"/>
            <p:cNvSpPr>
              <a:spLocks/>
            </p:cNvSpPr>
            <p:nvPr/>
          </p:nvSpPr>
          <p:spPr bwMode="auto">
            <a:xfrm>
              <a:off x="4924"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07" name="Freeform 349"/>
            <p:cNvSpPr>
              <a:spLocks/>
            </p:cNvSpPr>
            <p:nvPr/>
          </p:nvSpPr>
          <p:spPr bwMode="auto">
            <a:xfrm>
              <a:off x="4924" y="1479"/>
              <a:ext cx="124" cy="128"/>
            </a:xfrm>
            <a:custGeom>
              <a:avLst/>
              <a:gdLst>
                <a:gd name="T0" fmla="*/ 62 w 124"/>
                <a:gd name="T1" fmla="*/ 0 h 128"/>
                <a:gd name="T2" fmla="*/ 0 w 124"/>
                <a:gd name="T3" fmla="*/ 64 h 128"/>
                <a:gd name="T4" fmla="*/ 62 w 124"/>
                <a:gd name="T5" fmla="*/ 128 h 128"/>
                <a:gd name="T6" fmla="*/ 124 w 124"/>
                <a:gd name="T7" fmla="*/ 64 h 128"/>
                <a:gd name="T8" fmla="*/ 62 w 124"/>
                <a:gd name="T9" fmla="*/ 0 h 128"/>
                <a:gd name="T10" fmla="*/ 0 60000 65536"/>
                <a:gd name="T11" fmla="*/ 0 60000 65536"/>
                <a:gd name="T12" fmla="*/ 0 60000 65536"/>
                <a:gd name="T13" fmla="*/ 0 60000 65536"/>
                <a:gd name="T14" fmla="*/ 0 60000 65536"/>
                <a:gd name="T15" fmla="*/ 0 w 124"/>
                <a:gd name="T16" fmla="*/ 0 h 128"/>
                <a:gd name="T17" fmla="*/ 124 w 124"/>
                <a:gd name="T18" fmla="*/ 128 h 128"/>
              </a:gdLst>
              <a:ahLst/>
              <a:cxnLst>
                <a:cxn ang="T10">
                  <a:pos x="T0" y="T1"/>
                </a:cxn>
                <a:cxn ang="T11">
                  <a:pos x="T2" y="T3"/>
                </a:cxn>
                <a:cxn ang="T12">
                  <a:pos x="T4" y="T5"/>
                </a:cxn>
                <a:cxn ang="T13">
                  <a:pos x="T6" y="T7"/>
                </a:cxn>
                <a:cxn ang="T14">
                  <a:pos x="T8" y="T9"/>
                </a:cxn>
              </a:cxnLst>
              <a:rect l="T15" t="T16" r="T17" b="T18"/>
              <a:pathLst>
                <a:path w="124" h="128">
                  <a:moveTo>
                    <a:pt x="62" y="0"/>
                  </a:moveTo>
                  <a:lnTo>
                    <a:pt x="0" y="64"/>
                  </a:lnTo>
                  <a:lnTo>
                    <a:pt x="62" y="128"/>
                  </a:lnTo>
                  <a:lnTo>
                    <a:pt x="124" y="64"/>
                  </a:lnTo>
                  <a:lnTo>
                    <a:pt x="62" y="0"/>
                  </a:lnTo>
                  <a:close/>
                </a:path>
              </a:pathLst>
            </a:custGeom>
            <a:noFill/>
            <a:ln w="15" cap="rnd">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08" name="Rectangle 350"/>
            <p:cNvSpPr>
              <a:spLocks noChangeArrowheads="1"/>
            </p:cNvSpPr>
            <p:nvPr/>
          </p:nvSpPr>
          <p:spPr bwMode="auto">
            <a:xfrm>
              <a:off x="273" y="1691"/>
              <a:ext cx="716"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09" name="Rectangle 351"/>
            <p:cNvSpPr>
              <a:spLocks noChangeArrowheads="1"/>
            </p:cNvSpPr>
            <p:nvPr/>
          </p:nvSpPr>
          <p:spPr bwMode="auto">
            <a:xfrm>
              <a:off x="337" y="1718"/>
              <a:ext cx="47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Scope of effort </a:t>
              </a:r>
              <a:endParaRPr lang="en-US" sz="1800" dirty="0">
                <a:solidFill>
                  <a:srgbClr val="000000"/>
                </a:solidFill>
                <a:latin typeface="Calibri" pitchFamily="34" charset="0"/>
                <a:cs typeface="Arial" charset="0"/>
              </a:endParaRPr>
            </a:p>
          </p:txBody>
        </p:sp>
        <p:sp>
          <p:nvSpPr>
            <p:cNvPr id="34910" name="Rectangle 352"/>
            <p:cNvSpPr>
              <a:spLocks noChangeArrowheads="1"/>
            </p:cNvSpPr>
            <p:nvPr/>
          </p:nvSpPr>
          <p:spPr bwMode="auto">
            <a:xfrm>
              <a:off x="483" y="1799"/>
              <a:ext cx="2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defined</a:t>
              </a:r>
              <a:endParaRPr lang="en-US" sz="1800" dirty="0">
                <a:solidFill>
                  <a:srgbClr val="000000"/>
                </a:solidFill>
                <a:latin typeface="Calibri" pitchFamily="34" charset="0"/>
                <a:cs typeface="Arial" charset="0"/>
              </a:endParaRPr>
            </a:p>
          </p:txBody>
        </p:sp>
        <p:sp>
          <p:nvSpPr>
            <p:cNvPr id="34911" name="Rectangle 353"/>
            <p:cNvSpPr>
              <a:spLocks noChangeArrowheads="1"/>
            </p:cNvSpPr>
            <p:nvPr/>
          </p:nvSpPr>
          <p:spPr bwMode="auto">
            <a:xfrm>
              <a:off x="1495" y="1691"/>
              <a:ext cx="773"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12" name="Rectangle 354"/>
            <p:cNvSpPr>
              <a:spLocks noChangeArrowheads="1"/>
            </p:cNvSpPr>
            <p:nvPr/>
          </p:nvSpPr>
          <p:spPr bwMode="auto">
            <a:xfrm>
              <a:off x="1631" y="1718"/>
              <a:ext cx="4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90% designs </a:t>
              </a:r>
              <a:endParaRPr lang="en-US" sz="1800" dirty="0">
                <a:solidFill>
                  <a:srgbClr val="000000"/>
                </a:solidFill>
                <a:latin typeface="Calibri" pitchFamily="34" charset="0"/>
                <a:cs typeface="Arial" charset="0"/>
              </a:endParaRPr>
            </a:p>
          </p:txBody>
        </p:sp>
        <p:sp>
          <p:nvSpPr>
            <p:cNvPr id="34913" name="Rectangle 355"/>
            <p:cNvSpPr>
              <a:spLocks noChangeArrowheads="1"/>
            </p:cNvSpPr>
            <p:nvPr/>
          </p:nvSpPr>
          <p:spPr bwMode="auto">
            <a:xfrm>
              <a:off x="1675" y="1799"/>
              <a:ext cx="3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developed</a:t>
              </a:r>
              <a:endParaRPr lang="en-US" sz="1800" dirty="0">
                <a:solidFill>
                  <a:srgbClr val="000000"/>
                </a:solidFill>
                <a:latin typeface="Calibri" pitchFamily="34" charset="0"/>
                <a:cs typeface="Arial" charset="0"/>
              </a:endParaRPr>
            </a:p>
          </p:txBody>
        </p:sp>
        <p:sp>
          <p:nvSpPr>
            <p:cNvPr id="34914" name="Rectangle 356"/>
            <p:cNvSpPr>
              <a:spLocks noChangeArrowheads="1"/>
            </p:cNvSpPr>
            <p:nvPr/>
          </p:nvSpPr>
          <p:spPr bwMode="auto">
            <a:xfrm>
              <a:off x="1022" y="969"/>
              <a:ext cx="4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Design and </a:t>
              </a:r>
              <a:endParaRPr lang="en-US" sz="1800" dirty="0">
                <a:solidFill>
                  <a:srgbClr val="000000"/>
                </a:solidFill>
                <a:latin typeface="Calibri" pitchFamily="34" charset="0"/>
                <a:cs typeface="Arial" charset="0"/>
              </a:endParaRPr>
            </a:p>
          </p:txBody>
        </p:sp>
        <p:sp>
          <p:nvSpPr>
            <p:cNvPr id="34915" name="Rectangle 357"/>
            <p:cNvSpPr>
              <a:spLocks noChangeArrowheads="1"/>
            </p:cNvSpPr>
            <p:nvPr/>
          </p:nvSpPr>
          <p:spPr bwMode="auto">
            <a:xfrm>
              <a:off x="1042" y="1055"/>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Procedure </a:t>
              </a:r>
              <a:endParaRPr lang="en-US" sz="1800" dirty="0">
                <a:solidFill>
                  <a:srgbClr val="000000"/>
                </a:solidFill>
                <a:latin typeface="Calibri" pitchFamily="34" charset="0"/>
                <a:cs typeface="Arial" charset="0"/>
              </a:endParaRPr>
            </a:p>
          </p:txBody>
        </p:sp>
        <p:sp>
          <p:nvSpPr>
            <p:cNvPr id="34916" name="Rectangle 358"/>
            <p:cNvSpPr>
              <a:spLocks noChangeArrowheads="1"/>
            </p:cNvSpPr>
            <p:nvPr/>
          </p:nvSpPr>
          <p:spPr bwMode="auto">
            <a:xfrm>
              <a:off x="982" y="1142"/>
              <a:ext cx="4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Development</a:t>
              </a:r>
              <a:endParaRPr lang="en-US" sz="1800" dirty="0">
                <a:solidFill>
                  <a:srgbClr val="000000"/>
                </a:solidFill>
                <a:latin typeface="Calibri" pitchFamily="34" charset="0"/>
                <a:cs typeface="Arial" charset="0"/>
              </a:endParaRPr>
            </a:p>
          </p:txBody>
        </p:sp>
        <p:sp>
          <p:nvSpPr>
            <p:cNvPr id="34917" name="Rectangle 359"/>
            <p:cNvSpPr>
              <a:spLocks noChangeArrowheads="1"/>
            </p:cNvSpPr>
            <p:nvPr/>
          </p:nvSpPr>
          <p:spPr bwMode="auto">
            <a:xfrm>
              <a:off x="2598" y="854"/>
              <a:ext cx="4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fontAlgn="auto">
                <a:spcBef>
                  <a:spcPts val="0"/>
                </a:spcBef>
                <a:spcAft>
                  <a:spcPts val="0"/>
                </a:spcAft>
                <a:buFontTx/>
                <a:buNone/>
              </a:pPr>
              <a:r>
                <a:rPr lang="en-US" sz="900" i="1" dirty="0">
                  <a:solidFill>
                    <a:srgbClr val="000000"/>
                  </a:solidFill>
                  <a:latin typeface="Calibri"/>
                  <a:cs typeface="Arial" charset="0"/>
                </a:rPr>
                <a:t>Eval Phase</a:t>
              </a:r>
            </a:p>
            <a:p>
              <a:pPr algn="ctr" fontAlgn="auto">
                <a:spcBef>
                  <a:spcPts val="0"/>
                </a:spcBef>
                <a:spcAft>
                  <a:spcPts val="0"/>
                </a:spcAft>
                <a:buFontTx/>
                <a:buNone/>
              </a:pPr>
              <a:r>
                <a:rPr lang="en-US" sz="900" i="1" dirty="0">
                  <a:solidFill>
                    <a:srgbClr val="000000"/>
                  </a:solidFill>
                  <a:latin typeface="Calibri"/>
                  <a:cs typeface="Arial" charset="0"/>
                </a:rPr>
                <a:t>Operational, </a:t>
              </a:r>
              <a:endParaRPr lang="en-US" sz="1800" dirty="0">
                <a:solidFill>
                  <a:srgbClr val="000000"/>
                </a:solidFill>
                <a:latin typeface="Calibri" pitchFamily="34" charset="0"/>
                <a:cs typeface="Arial" charset="0"/>
              </a:endParaRPr>
            </a:p>
          </p:txBody>
        </p:sp>
        <p:sp>
          <p:nvSpPr>
            <p:cNvPr id="34918" name="Rectangle 360"/>
            <p:cNvSpPr>
              <a:spLocks noChangeArrowheads="1"/>
            </p:cNvSpPr>
            <p:nvPr/>
          </p:nvSpPr>
          <p:spPr bwMode="auto">
            <a:xfrm>
              <a:off x="2555" y="1055"/>
              <a:ext cx="5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Environmental, </a:t>
              </a:r>
              <a:endParaRPr lang="en-US" sz="1800" dirty="0">
                <a:solidFill>
                  <a:srgbClr val="000000"/>
                </a:solidFill>
                <a:latin typeface="Calibri" pitchFamily="34" charset="0"/>
                <a:cs typeface="Arial" charset="0"/>
              </a:endParaRPr>
            </a:p>
          </p:txBody>
        </p:sp>
        <p:sp>
          <p:nvSpPr>
            <p:cNvPr id="34919" name="Rectangle 361"/>
            <p:cNvSpPr>
              <a:spLocks noChangeArrowheads="1"/>
            </p:cNvSpPr>
            <p:nvPr/>
          </p:nvSpPr>
          <p:spPr bwMode="auto">
            <a:xfrm>
              <a:off x="2522" y="1142"/>
              <a:ext cx="5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and SMS Review</a:t>
              </a:r>
              <a:endParaRPr lang="en-US" sz="1800" dirty="0">
                <a:solidFill>
                  <a:srgbClr val="000000"/>
                </a:solidFill>
                <a:latin typeface="Calibri" pitchFamily="34" charset="0"/>
                <a:cs typeface="Arial" charset="0"/>
              </a:endParaRPr>
            </a:p>
          </p:txBody>
        </p:sp>
        <p:sp>
          <p:nvSpPr>
            <p:cNvPr id="34920" name="Rectangle 362"/>
            <p:cNvSpPr>
              <a:spLocks noChangeArrowheads="1"/>
            </p:cNvSpPr>
            <p:nvPr/>
          </p:nvSpPr>
          <p:spPr bwMode="auto">
            <a:xfrm>
              <a:off x="3757" y="969"/>
              <a:ext cx="5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Implementation </a:t>
              </a:r>
              <a:endParaRPr lang="en-US" sz="1800" dirty="0">
                <a:solidFill>
                  <a:srgbClr val="000000"/>
                </a:solidFill>
                <a:latin typeface="Calibri" pitchFamily="34" charset="0"/>
                <a:cs typeface="Arial" charset="0"/>
              </a:endParaRPr>
            </a:p>
          </p:txBody>
        </p:sp>
        <p:sp>
          <p:nvSpPr>
            <p:cNvPr id="34921" name="Rectangle 363"/>
            <p:cNvSpPr>
              <a:spLocks noChangeArrowheads="1"/>
            </p:cNvSpPr>
            <p:nvPr/>
          </p:nvSpPr>
          <p:spPr bwMode="auto">
            <a:xfrm>
              <a:off x="4015" y="1055"/>
              <a:ext cx="1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and </a:t>
              </a:r>
              <a:endParaRPr lang="en-US" sz="1800" dirty="0">
                <a:solidFill>
                  <a:srgbClr val="000000"/>
                </a:solidFill>
                <a:latin typeface="Calibri" pitchFamily="34" charset="0"/>
                <a:cs typeface="Arial" charset="0"/>
              </a:endParaRPr>
            </a:p>
          </p:txBody>
        </p:sp>
        <p:sp>
          <p:nvSpPr>
            <p:cNvPr id="34922" name="Rectangle 364"/>
            <p:cNvSpPr>
              <a:spLocks noChangeArrowheads="1"/>
            </p:cNvSpPr>
            <p:nvPr/>
          </p:nvSpPr>
          <p:spPr bwMode="auto">
            <a:xfrm>
              <a:off x="3915" y="1142"/>
              <a:ext cx="2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Training</a:t>
              </a:r>
              <a:endParaRPr lang="en-US" sz="1800" dirty="0">
                <a:solidFill>
                  <a:srgbClr val="000000"/>
                </a:solidFill>
                <a:latin typeface="Calibri" pitchFamily="34" charset="0"/>
                <a:cs typeface="Arial" charset="0"/>
              </a:endParaRPr>
            </a:p>
          </p:txBody>
        </p:sp>
        <p:sp>
          <p:nvSpPr>
            <p:cNvPr id="34923" name="Rectangle 365"/>
            <p:cNvSpPr>
              <a:spLocks noChangeArrowheads="1"/>
            </p:cNvSpPr>
            <p:nvPr/>
          </p:nvSpPr>
          <p:spPr bwMode="auto">
            <a:xfrm>
              <a:off x="4725" y="969"/>
              <a:ext cx="1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Post</a:t>
              </a:r>
              <a:endParaRPr lang="en-US" sz="1800" dirty="0">
                <a:solidFill>
                  <a:srgbClr val="000000"/>
                </a:solidFill>
                <a:latin typeface="Calibri" pitchFamily="34" charset="0"/>
                <a:cs typeface="Arial" charset="0"/>
              </a:endParaRPr>
            </a:p>
          </p:txBody>
        </p:sp>
        <p:sp>
          <p:nvSpPr>
            <p:cNvPr id="34924" name="Rectangle 366"/>
            <p:cNvSpPr>
              <a:spLocks noChangeArrowheads="1"/>
            </p:cNvSpPr>
            <p:nvPr/>
          </p:nvSpPr>
          <p:spPr bwMode="auto">
            <a:xfrm>
              <a:off x="4923" y="969"/>
              <a:ext cx="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25" name="Rectangle 367"/>
            <p:cNvSpPr>
              <a:spLocks noChangeArrowheads="1"/>
            </p:cNvSpPr>
            <p:nvPr/>
          </p:nvSpPr>
          <p:spPr bwMode="auto">
            <a:xfrm>
              <a:off x="4952" y="969"/>
              <a:ext cx="5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Implementation </a:t>
              </a:r>
              <a:endParaRPr lang="en-US" sz="1800" dirty="0">
                <a:solidFill>
                  <a:srgbClr val="000000"/>
                </a:solidFill>
                <a:latin typeface="Calibri" pitchFamily="34" charset="0"/>
                <a:cs typeface="Arial" charset="0"/>
              </a:endParaRPr>
            </a:p>
          </p:txBody>
        </p:sp>
        <p:sp>
          <p:nvSpPr>
            <p:cNvPr id="34926" name="Rectangle 368"/>
            <p:cNvSpPr>
              <a:spLocks noChangeArrowheads="1"/>
            </p:cNvSpPr>
            <p:nvPr/>
          </p:nvSpPr>
          <p:spPr bwMode="auto">
            <a:xfrm>
              <a:off x="4925" y="1055"/>
              <a:ext cx="41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Review and </a:t>
              </a:r>
              <a:endParaRPr lang="en-US" sz="1800" dirty="0">
                <a:solidFill>
                  <a:srgbClr val="000000"/>
                </a:solidFill>
                <a:latin typeface="Calibri" pitchFamily="34" charset="0"/>
                <a:cs typeface="Arial" charset="0"/>
              </a:endParaRPr>
            </a:p>
          </p:txBody>
        </p:sp>
        <p:sp>
          <p:nvSpPr>
            <p:cNvPr id="34927" name="Rectangle 369"/>
            <p:cNvSpPr>
              <a:spLocks noChangeArrowheads="1"/>
            </p:cNvSpPr>
            <p:nvPr/>
          </p:nvSpPr>
          <p:spPr bwMode="auto">
            <a:xfrm>
              <a:off x="4881" y="1142"/>
              <a:ext cx="4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Modifications</a:t>
              </a:r>
              <a:endParaRPr lang="en-US" sz="1800" dirty="0">
                <a:solidFill>
                  <a:srgbClr val="000000"/>
                </a:solidFill>
                <a:latin typeface="Calibri" pitchFamily="34" charset="0"/>
                <a:cs typeface="Arial" charset="0"/>
              </a:endParaRPr>
            </a:p>
          </p:txBody>
        </p:sp>
        <p:sp>
          <p:nvSpPr>
            <p:cNvPr id="34928" name="Rectangle 370"/>
            <p:cNvSpPr>
              <a:spLocks noChangeArrowheads="1"/>
            </p:cNvSpPr>
            <p:nvPr/>
          </p:nvSpPr>
          <p:spPr bwMode="auto">
            <a:xfrm>
              <a:off x="331" y="969"/>
              <a:ext cx="2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Study </a:t>
              </a:r>
              <a:endParaRPr lang="en-US" sz="1800" dirty="0">
                <a:solidFill>
                  <a:srgbClr val="000000"/>
                </a:solidFill>
                <a:latin typeface="Calibri" pitchFamily="34" charset="0"/>
                <a:cs typeface="Arial" charset="0"/>
              </a:endParaRPr>
            </a:p>
          </p:txBody>
        </p:sp>
        <p:sp>
          <p:nvSpPr>
            <p:cNvPr id="34929" name="Rectangle 371"/>
            <p:cNvSpPr>
              <a:spLocks noChangeArrowheads="1"/>
            </p:cNvSpPr>
            <p:nvPr/>
          </p:nvSpPr>
          <p:spPr bwMode="auto">
            <a:xfrm>
              <a:off x="376" y="1055"/>
              <a:ext cx="1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and </a:t>
              </a:r>
              <a:endParaRPr lang="en-US" sz="1800" dirty="0">
                <a:solidFill>
                  <a:srgbClr val="000000"/>
                </a:solidFill>
                <a:latin typeface="Calibri" pitchFamily="34" charset="0"/>
                <a:cs typeface="Arial" charset="0"/>
              </a:endParaRPr>
            </a:p>
          </p:txBody>
        </p:sp>
        <p:sp>
          <p:nvSpPr>
            <p:cNvPr id="34930" name="Rectangle 372"/>
            <p:cNvSpPr>
              <a:spLocks noChangeArrowheads="1"/>
            </p:cNvSpPr>
            <p:nvPr/>
          </p:nvSpPr>
          <p:spPr bwMode="auto">
            <a:xfrm>
              <a:off x="279" y="1142"/>
              <a:ext cx="2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900" i="1" dirty="0">
                  <a:solidFill>
                    <a:srgbClr val="000000"/>
                  </a:solidFill>
                  <a:latin typeface="Calibri"/>
                  <a:cs typeface="Arial" charset="0"/>
                </a:rPr>
                <a:t>Scoping</a:t>
              </a:r>
              <a:endParaRPr lang="en-US" sz="1800" dirty="0">
                <a:solidFill>
                  <a:srgbClr val="000000"/>
                </a:solidFill>
                <a:latin typeface="Calibri" pitchFamily="34" charset="0"/>
                <a:cs typeface="Arial" charset="0"/>
              </a:endParaRPr>
            </a:p>
          </p:txBody>
        </p:sp>
        <p:sp>
          <p:nvSpPr>
            <p:cNvPr id="34931" name="Freeform 373"/>
            <p:cNvSpPr>
              <a:spLocks/>
            </p:cNvSpPr>
            <p:nvPr/>
          </p:nvSpPr>
          <p:spPr bwMode="auto">
            <a:xfrm>
              <a:off x="327" y="819"/>
              <a:ext cx="264" cy="125"/>
            </a:xfrm>
            <a:custGeom>
              <a:avLst/>
              <a:gdLst>
                <a:gd name="T0" fmla="*/ 0 w 4400"/>
                <a:gd name="T1" fmla="*/ 0 h 2083"/>
                <a:gd name="T2" fmla="*/ 0 w 4400"/>
                <a:gd name="T3" fmla="*/ 0 h 2083"/>
                <a:gd name="T4" fmla="*/ 0 w 4400"/>
                <a:gd name="T5" fmla="*/ 0 h 2083"/>
                <a:gd name="T6" fmla="*/ 0 w 4400"/>
                <a:gd name="T7" fmla="*/ 0 h 2083"/>
                <a:gd name="T8" fmla="*/ 0 w 4400"/>
                <a:gd name="T9" fmla="*/ 0 h 2083"/>
                <a:gd name="T10" fmla="*/ 0 w 4400"/>
                <a:gd name="T11" fmla="*/ 0 h 2083"/>
                <a:gd name="T12" fmla="*/ 0 w 4400"/>
                <a:gd name="T13" fmla="*/ 0 h 2083"/>
                <a:gd name="T14" fmla="*/ 0 60000 65536"/>
                <a:gd name="T15" fmla="*/ 0 60000 65536"/>
                <a:gd name="T16" fmla="*/ 0 60000 65536"/>
                <a:gd name="T17" fmla="*/ 0 60000 65536"/>
                <a:gd name="T18" fmla="*/ 0 60000 65536"/>
                <a:gd name="T19" fmla="*/ 0 60000 65536"/>
                <a:gd name="T20" fmla="*/ 0 60000 65536"/>
                <a:gd name="T21" fmla="*/ 0 w 4400"/>
                <a:gd name="T22" fmla="*/ 0 h 2083"/>
                <a:gd name="T23" fmla="*/ 4400 w 4400"/>
                <a:gd name="T24" fmla="*/ 2083 h 20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00" h="2083">
                  <a:moveTo>
                    <a:pt x="0" y="2083"/>
                  </a:moveTo>
                  <a:cubicBezTo>
                    <a:pt x="0" y="1508"/>
                    <a:pt x="227" y="1042"/>
                    <a:pt x="507" y="1042"/>
                  </a:cubicBezTo>
                  <a:lnTo>
                    <a:pt x="1693" y="1042"/>
                  </a:lnTo>
                  <a:cubicBezTo>
                    <a:pt x="1973" y="1042"/>
                    <a:pt x="2200" y="576"/>
                    <a:pt x="2200" y="0"/>
                  </a:cubicBezTo>
                  <a:cubicBezTo>
                    <a:pt x="2200" y="576"/>
                    <a:pt x="2427" y="1042"/>
                    <a:pt x="2707" y="1042"/>
                  </a:cubicBezTo>
                  <a:lnTo>
                    <a:pt x="3893" y="1042"/>
                  </a:lnTo>
                  <a:cubicBezTo>
                    <a:pt x="4173" y="1042"/>
                    <a:pt x="4400" y="1508"/>
                    <a:pt x="4400" y="2083"/>
                  </a:cubicBezTo>
                </a:path>
              </a:pathLst>
            </a:custGeom>
            <a:noFill/>
            <a:ln w="17">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32" name="Freeform 374"/>
            <p:cNvSpPr>
              <a:spLocks/>
            </p:cNvSpPr>
            <p:nvPr/>
          </p:nvSpPr>
          <p:spPr bwMode="auto">
            <a:xfrm>
              <a:off x="725" y="819"/>
              <a:ext cx="4159" cy="126"/>
            </a:xfrm>
            <a:custGeom>
              <a:avLst/>
              <a:gdLst>
                <a:gd name="T0" fmla="*/ 0 w 17329"/>
                <a:gd name="T1" fmla="*/ 0 h 521"/>
                <a:gd name="T2" fmla="*/ 0 w 17329"/>
                <a:gd name="T3" fmla="*/ 0 h 521"/>
                <a:gd name="T4" fmla="*/ 0 w 17329"/>
                <a:gd name="T5" fmla="*/ 0 h 521"/>
                <a:gd name="T6" fmla="*/ 0 w 17329"/>
                <a:gd name="T7" fmla="*/ 0 h 521"/>
                <a:gd name="T8" fmla="*/ 0 w 17329"/>
                <a:gd name="T9" fmla="*/ 0 h 521"/>
                <a:gd name="T10" fmla="*/ 0 w 17329"/>
                <a:gd name="T11" fmla="*/ 0 h 521"/>
                <a:gd name="T12" fmla="*/ 0 w 17329"/>
                <a:gd name="T13" fmla="*/ 0 h 521"/>
                <a:gd name="T14" fmla="*/ 0 60000 65536"/>
                <a:gd name="T15" fmla="*/ 0 60000 65536"/>
                <a:gd name="T16" fmla="*/ 0 60000 65536"/>
                <a:gd name="T17" fmla="*/ 0 60000 65536"/>
                <a:gd name="T18" fmla="*/ 0 60000 65536"/>
                <a:gd name="T19" fmla="*/ 0 60000 65536"/>
                <a:gd name="T20" fmla="*/ 0 60000 65536"/>
                <a:gd name="T21" fmla="*/ 0 w 17329"/>
                <a:gd name="T22" fmla="*/ 0 h 521"/>
                <a:gd name="T23" fmla="*/ 17329 w 17329"/>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9" h="521">
                  <a:moveTo>
                    <a:pt x="0" y="521"/>
                  </a:moveTo>
                  <a:cubicBezTo>
                    <a:pt x="0" y="377"/>
                    <a:pt x="171" y="261"/>
                    <a:pt x="382" y="261"/>
                  </a:cubicBezTo>
                  <a:lnTo>
                    <a:pt x="8283" y="261"/>
                  </a:lnTo>
                  <a:cubicBezTo>
                    <a:pt x="8494" y="261"/>
                    <a:pt x="8665" y="144"/>
                    <a:pt x="8665" y="0"/>
                  </a:cubicBezTo>
                  <a:cubicBezTo>
                    <a:pt x="8665" y="144"/>
                    <a:pt x="8836" y="261"/>
                    <a:pt x="9046" y="261"/>
                  </a:cubicBezTo>
                  <a:lnTo>
                    <a:pt x="16948" y="261"/>
                  </a:lnTo>
                  <a:cubicBezTo>
                    <a:pt x="17159" y="261"/>
                    <a:pt x="17329" y="377"/>
                    <a:pt x="17329" y="521"/>
                  </a:cubicBezTo>
                </a:path>
              </a:pathLst>
            </a:custGeom>
            <a:noFill/>
            <a:ln w="17">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33" name="Rectangle 375"/>
            <p:cNvSpPr>
              <a:spLocks noChangeArrowheads="1"/>
            </p:cNvSpPr>
            <p:nvPr/>
          </p:nvSpPr>
          <p:spPr bwMode="auto">
            <a:xfrm>
              <a:off x="3209" y="1691"/>
              <a:ext cx="851"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34" name="Rectangle 376"/>
            <p:cNvSpPr>
              <a:spLocks noChangeArrowheads="1"/>
            </p:cNvSpPr>
            <p:nvPr/>
          </p:nvSpPr>
          <p:spPr bwMode="auto">
            <a:xfrm>
              <a:off x="3303" y="1718"/>
              <a:ext cx="5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Preferred design </a:t>
              </a:r>
              <a:endParaRPr lang="en-US" sz="1800" dirty="0">
                <a:solidFill>
                  <a:srgbClr val="000000"/>
                </a:solidFill>
                <a:latin typeface="Calibri" pitchFamily="34" charset="0"/>
                <a:cs typeface="Arial" charset="0"/>
              </a:endParaRPr>
            </a:p>
          </p:txBody>
        </p:sp>
        <p:sp>
          <p:nvSpPr>
            <p:cNvPr id="34935" name="Rectangle 377"/>
            <p:cNvSpPr>
              <a:spLocks noChangeArrowheads="1"/>
            </p:cNvSpPr>
            <p:nvPr/>
          </p:nvSpPr>
          <p:spPr bwMode="auto">
            <a:xfrm>
              <a:off x="3410" y="1799"/>
              <a:ext cx="3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determined</a:t>
              </a:r>
              <a:endParaRPr lang="en-US" sz="1800" dirty="0">
                <a:solidFill>
                  <a:srgbClr val="000000"/>
                </a:solidFill>
                <a:latin typeface="Calibri" pitchFamily="34" charset="0"/>
                <a:cs typeface="Arial" charset="0"/>
              </a:endParaRPr>
            </a:p>
          </p:txBody>
        </p:sp>
        <p:sp>
          <p:nvSpPr>
            <p:cNvPr id="34936" name="Rectangle 378"/>
            <p:cNvSpPr>
              <a:spLocks noChangeArrowheads="1"/>
            </p:cNvSpPr>
            <p:nvPr/>
          </p:nvSpPr>
          <p:spPr bwMode="auto">
            <a:xfrm>
              <a:off x="4568" y="1691"/>
              <a:ext cx="850"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37" name="Rectangle 379"/>
            <p:cNvSpPr>
              <a:spLocks noChangeArrowheads="1"/>
            </p:cNvSpPr>
            <p:nvPr/>
          </p:nvSpPr>
          <p:spPr bwMode="auto">
            <a:xfrm>
              <a:off x="4685" y="1718"/>
              <a:ext cx="4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Implementation </a:t>
              </a:r>
              <a:endParaRPr lang="en-US" sz="1800" dirty="0">
                <a:solidFill>
                  <a:srgbClr val="000000"/>
                </a:solidFill>
                <a:latin typeface="Calibri" pitchFamily="34" charset="0"/>
                <a:cs typeface="Arial" charset="0"/>
              </a:endParaRPr>
            </a:p>
          </p:txBody>
        </p:sp>
        <p:sp>
          <p:nvSpPr>
            <p:cNvPr id="34938" name="Rectangle 380"/>
            <p:cNvSpPr>
              <a:spLocks noChangeArrowheads="1"/>
            </p:cNvSpPr>
            <p:nvPr/>
          </p:nvSpPr>
          <p:spPr bwMode="auto">
            <a:xfrm>
              <a:off x="4784" y="1799"/>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800" i="1" dirty="0">
                  <a:solidFill>
                    <a:srgbClr val="000000"/>
                  </a:solidFill>
                  <a:latin typeface="Calibri"/>
                  <a:cs typeface="Arial" charset="0"/>
                </a:rPr>
                <a:t>completed</a:t>
              </a:r>
              <a:endParaRPr lang="en-US" sz="1800" dirty="0">
                <a:solidFill>
                  <a:srgbClr val="000000"/>
                </a:solidFill>
                <a:latin typeface="Calibri" pitchFamily="34" charset="0"/>
                <a:cs typeface="Arial" charset="0"/>
              </a:endParaRPr>
            </a:p>
          </p:txBody>
        </p:sp>
        <p:sp>
          <p:nvSpPr>
            <p:cNvPr id="34939" name="Rectangle 381"/>
            <p:cNvSpPr>
              <a:spLocks noChangeArrowheads="1"/>
            </p:cNvSpPr>
            <p:nvPr/>
          </p:nvSpPr>
          <p:spPr bwMode="auto">
            <a:xfrm>
              <a:off x="252" y="726"/>
              <a:ext cx="4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1100" i="1" dirty="0">
                  <a:solidFill>
                    <a:srgbClr val="0000FF"/>
                  </a:solidFill>
                  <a:latin typeface="Calibri"/>
                  <a:cs typeface="Arial" charset="0"/>
                </a:rPr>
                <a:t>Study Team</a:t>
              </a:r>
              <a:endParaRPr lang="en-US" sz="1800" dirty="0">
                <a:solidFill>
                  <a:srgbClr val="000000"/>
                </a:solidFill>
                <a:latin typeface="Calibri" pitchFamily="34" charset="0"/>
                <a:cs typeface="Arial" charset="0"/>
              </a:endParaRPr>
            </a:p>
          </p:txBody>
        </p:sp>
        <p:sp>
          <p:nvSpPr>
            <p:cNvPr id="34940" name="Rectangle 382"/>
            <p:cNvSpPr>
              <a:spLocks noChangeArrowheads="1"/>
            </p:cNvSpPr>
            <p:nvPr/>
          </p:nvSpPr>
          <p:spPr bwMode="auto">
            <a:xfrm>
              <a:off x="2061" y="726"/>
              <a:ext cx="14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1100" i="1" dirty="0">
                  <a:solidFill>
                    <a:srgbClr val="0000FF"/>
                  </a:solidFill>
                  <a:latin typeface="Calibri"/>
                  <a:cs typeface="Arial" charset="0"/>
                </a:rPr>
                <a:t>Design and Implementation Team</a:t>
              </a:r>
              <a:endParaRPr lang="en-US" sz="1800" dirty="0">
                <a:solidFill>
                  <a:srgbClr val="000000"/>
                </a:solidFill>
                <a:latin typeface="Calibri" pitchFamily="34" charset="0"/>
                <a:cs typeface="Arial" charset="0"/>
              </a:endParaRPr>
            </a:p>
          </p:txBody>
        </p:sp>
        <p:sp>
          <p:nvSpPr>
            <p:cNvPr id="34941" name="Rectangle 383"/>
            <p:cNvSpPr>
              <a:spLocks noChangeArrowheads="1"/>
            </p:cNvSpPr>
            <p:nvPr/>
          </p:nvSpPr>
          <p:spPr bwMode="auto">
            <a:xfrm>
              <a:off x="827" y="1515"/>
              <a:ext cx="53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r>
                <a:rPr lang="en-US" sz="700" i="1" dirty="0">
                  <a:solidFill>
                    <a:srgbClr val="C4BD97"/>
                  </a:solidFill>
                  <a:latin typeface="Calibri"/>
                  <a:cs typeface="Arial" charset="0"/>
                </a:rPr>
                <a:t>Key Decision Points</a:t>
              </a:r>
              <a:endParaRPr lang="en-US" sz="1800" dirty="0">
                <a:solidFill>
                  <a:srgbClr val="000000"/>
                </a:solidFill>
                <a:latin typeface="Calibri" pitchFamily="34" charset="0"/>
                <a:cs typeface="Arial" charset="0"/>
              </a:endParaRPr>
            </a:p>
          </p:txBody>
        </p:sp>
        <p:grpSp>
          <p:nvGrpSpPr>
            <p:cNvPr id="34942" name="Group 470"/>
            <p:cNvGrpSpPr>
              <a:grpSpLocks/>
            </p:cNvGrpSpPr>
            <p:nvPr/>
          </p:nvGrpSpPr>
          <p:grpSpPr bwMode="auto">
            <a:xfrm>
              <a:off x="318" y="1886"/>
              <a:ext cx="4692" cy="126"/>
              <a:chOff x="318" y="1886"/>
              <a:chExt cx="4692" cy="126"/>
            </a:xfrm>
          </p:grpSpPr>
          <p:sp>
            <p:nvSpPr>
              <p:cNvPr id="34948" name="Freeform 384"/>
              <p:cNvSpPr>
                <a:spLocks noEditPoints="1"/>
              </p:cNvSpPr>
              <p:nvPr/>
            </p:nvSpPr>
            <p:spPr bwMode="auto">
              <a:xfrm>
                <a:off x="318" y="1886"/>
                <a:ext cx="513" cy="73"/>
              </a:xfrm>
              <a:custGeom>
                <a:avLst/>
                <a:gdLst>
                  <a:gd name="T0" fmla="*/ 16 w 513"/>
                  <a:gd name="T1" fmla="*/ 7 h 73"/>
                  <a:gd name="T2" fmla="*/ 19 w 513"/>
                  <a:gd name="T3" fmla="*/ 18 h 73"/>
                  <a:gd name="T4" fmla="*/ 25 w 513"/>
                  <a:gd name="T5" fmla="*/ 28 h 73"/>
                  <a:gd name="T6" fmla="*/ 31 w 513"/>
                  <a:gd name="T7" fmla="*/ 34 h 73"/>
                  <a:gd name="T8" fmla="*/ 17 w 513"/>
                  <a:gd name="T9" fmla="*/ 41 h 73"/>
                  <a:gd name="T10" fmla="*/ 8 w 513"/>
                  <a:gd name="T11" fmla="*/ 29 h 73"/>
                  <a:gd name="T12" fmla="*/ 2 w 513"/>
                  <a:gd name="T13" fmla="*/ 15 h 73"/>
                  <a:gd name="T14" fmla="*/ 0 w 513"/>
                  <a:gd name="T15" fmla="*/ 1 h 73"/>
                  <a:gd name="T16" fmla="*/ 41 w 513"/>
                  <a:gd name="T17" fmla="*/ 43 h 73"/>
                  <a:gd name="T18" fmla="*/ 51 w 513"/>
                  <a:gd name="T19" fmla="*/ 49 h 73"/>
                  <a:gd name="T20" fmla="*/ 66 w 513"/>
                  <a:gd name="T21" fmla="*/ 54 h 73"/>
                  <a:gd name="T22" fmla="*/ 81 w 513"/>
                  <a:gd name="T23" fmla="*/ 57 h 73"/>
                  <a:gd name="T24" fmla="*/ 77 w 513"/>
                  <a:gd name="T25" fmla="*/ 71 h 73"/>
                  <a:gd name="T26" fmla="*/ 60 w 513"/>
                  <a:gd name="T27" fmla="*/ 66 h 73"/>
                  <a:gd name="T28" fmla="*/ 43 w 513"/>
                  <a:gd name="T29" fmla="*/ 60 h 73"/>
                  <a:gd name="T30" fmla="*/ 32 w 513"/>
                  <a:gd name="T31" fmla="*/ 54 h 73"/>
                  <a:gd name="T32" fmla="*/ 95 w 513"/>
                  <a:gd name="T33" fmla="*/ 58 h 73"/>
                  <a:gd name="T34" fmla="*/ 142 w 513"/>
                  <a:gd name="T35" fmla="*/ 58 h 73"/>
                  <a:gd name="T36" fmla="*/ 97 w 513"/>
                  <a:gd name="T37" fmla="*/ 73 h 73"/>
                  <a:gd name="T38" fmla="*/ 95 w 513"/>
                  <a:gd name="T39" fmla="*/ 58 h 73"/>
                  <a:gd name="T40" fmla="*/ 203 w 513"/>
                  <a:gd name="T41" fmla="*/ 58 h 73"/>
                  <a:gd name="T42" fmla="*/ 157 w 513"/>
                  <a:gd name="T43" fmla="*/ 73 h 73"/>
                  <a:gd name="T44" fmla="*/ 219 w 513"/>
                  <a:gd name="T45" fmla="*/ 58 h 73"/>
                  <a:gd name="T46" fmla="*/ 266 w 513"/>
                  <a:gd name="T47" fmla="*/ 73 h 73"/>
                  <a:gd name="T48" fmla="*/ 219 w 513"/>
                  <a:gd name="T49" fmla="*/ 58 h 73"/>
                  <a:gd name="T50" fmla="*/ 327 w 513"/>
                  <a:gd name="T51" fmla="*/ 58 h 73"/>
                  <a:gd name="T52" fmla="*/ 281 w 513"/>
                  <a:gd name="T53" fmla="*/ 73 h 73"/>
                  <a:gd name="T54" fmla="*/ 343 w 513"/>
                  <a:gd name="T55" fmla="*/ 58 h 73"/>
                  <a:gd name="T56" fmla="*/ 389 w 513"/>
                  <a:gd name="T57" fmla="*/ 73 h 73"/>
                  <a:gd name="T58" fmla="*/ 343 w 513"/>
                  <a:gd name="T59" fmla="*/ 58 h 73"/>
                  <a:gd name="T60" fmla="*/ 451 w 513"/>
                  <a:gd name="T61" fmla="*/ 58 h 73"/>
                  <a:gd name="T62" fmla="*/ 405 w 513"/>
                  <a:gd name="T63" fmla="*/ 73 h 73"/>
                  <a:gd name="T64" fmla="*/ 467 w 513"/>
                  <a:gd name="T65" fmla="*/ 58 h 73"/>
                  <a:gd name="T66" fmla="*/ 513 w 513"/>
                  <a:gd name="T67" fmla="*/ 73 h 73"/>
                  <a:gd name="T68" fmla="*/ 467 w 513"/>
                  <a:gd name="T69" fmla="*/ 58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3"/>
                  <a:gd name="T106" fmla="*/ 0 h 73"/>
                  <a:gd name="T107" fmla="*/ 513 w 513"/>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3" h="73">
                    <a:moveTo>
                      <a:pt x="16" y="0"/>
                    </a:moveTo>
                    <a:lnTo>
                      <a:pt x="16" y="7"/>
                    </a:lnTo>
                    <a:lnTo>
                      <a:pt x="18" y="12"/>
                    </a:lnTo>
                    <a:lnTo>
                      <a:pt x="19" y="18"/>
                    </a:lnTo>
                    <a:lnTo>
                      <a:pt x="22" y="23"/>
                    </a:lnTo>
                    <a:lnTo>
                      <a:pt x="25" y="28"/>
                    </a:lnTo>
                    <a:lnTo>
                      <a:pt x="29" y="32"/>
                    </a:lnTo>
                    <a:lnTo>
                      <a:pt x="31" y="34"/>
                    </a:lnTo>
                    <a:lnTo>
                      <a:pt x="19" y="44"/>
                    </a:lnTo>
                    <a:lnTo>
                      <a:pt x="17" y="41"/>
                    </a:lnTo>
                    <a:lnTo>
                      <a:pt x="12" y="35"/>
                    </a:lnTo>
                    <a:lnTo>
                      <a:pt x="8" y="29"/>
                    </a:lnTo>
                    <a:lnTo>
                      <a:pt x="4" y="22"/>
                    </a:lnTo>
                    <a:lnTo>
                      <a:pt x="2" y="15"/>
                    </a:lnTo>
                    <a:lnTo>
                      <a:pt x="0" y="8"/>
                    </a:lnTo>
                    <a:lnTo>
                      <a:pt x="0" y="1"/>
                    </a:lnTo>
                    <a:lnTo>
                      <a:pt x="16" y="0"/>
                    </a:lnTo>
                    <a:close/>
                    <a:moveTo>
                      <a:pt x="41" y="43"/>
                    </a:moveTo>
                    <a:lnTo>
                      <a:pt x="45" y="45"/>
                    </a:lnTo>
                    <a:lnTo>
                      <a:pt x="51" y="49"/>
                    </a:lnTo>
                    <a:lnTo>
                      <a:pt x="58" y="51"/>
                    </a:lnTo>
                    <a:lnTo>
                      <a:pt x="66" y="54"/>
                    </a:lnTo>
                    <a:lnTo>
                      <a:pt x="73" y="56"/>
                    </a:lnTo>
                    <a:lnTo>
                      <a:pt x="81" y="57"/>
                    </a:lnTo>
                    <a:lnTo>
                      <a:pt x="78" y="71"/>
                    </a:lnTo>
                    <a:lnTo>
                      <a:pt x="77" y="71"/>
                    </a:lnTo>
                    <a:lnTo>
                      <a:pt x="68" y="70"/>
                    </a:lnTo>
                    <a:lnTo>
                      <a:pt x="60" y="66"/>
                    </a:lnTo>
                    <a:lnTo>
                      <a:pt x="51" y="64"/>
                    </a:lnTo>
                    <a:lnTo>
                      <a:pt x="43" y="60"/>
                    </a:lnTo>
                    <a:lnTo>
                      <a:pt x="36" y="56"/>
                    </a:lnTo>
                    <a:lnTo>
                      <a:pt x="32" y="54"/>
                    </a:lnTo>
                    <a:lnTo>
                      <a:pt x="41" y="43"/>
                    </a:lnTo>
                    <a:close/>
                    <a:moveTo>
                      <a:pt x="95" y="58"/>
                    </a:moveTo>
                    <a:lnTo>
                      <a:pt x="98" y="58"/>
                    </a:lnTo>
                    <a:lnTo>
                      <a:pt x="142" y="58"/>
                    </a:lnTo>
                    <a:lnTo>
                      <a:pt x="142" y="73"/>
                    </a:lnTo>
                    <a:lnTo>
                      <a:pt x="97" y="73"/>
                    </a:lnTo>
                    <a:lnTo>
                      <a:pt x="94" y="73"/>
                    </a:lnTo>
                    <a:lnTo>
                      <a:pt x="95" y="58"/>
                    </a:lnTo>
                    <a:close/>
                    <a:moveTo>
                      <a:pt x="157" y="58"/>
                    </a:moveTo>
                    <a:lnTo>
                      <a:pt x="203" y="58"/>
                    </a:lnTo>
                    <a:lnTo>
                      <a:pt x="203" y="73"/>
                    </a:lnTo>
                    <a:lnTo>
                      <a:pt x="157" y="73"/>
                    </a:lnTo>
                    <a:lnTo>
                      <a:pt x="157" y="58"/>
                    </a:lnTo>
                    <a:close/>
                    <a:moveTo>
                      <a:pt x="219" y="58"/>
                    </a:moveTo>
                    <a:lnTo>
                      <a:pt x="266" y="58"/>
                    </a:lnTo>
                    <a:lnTo>
                      <a:pt x="266" y="73"/>
                    </a:lnTo>
                    <a:lnTo>
                      <a:pt x="219" y="73"/>
                    </a:lnTo>
                    <a:lnTo>
                      <a:pt x="219" y="58"/>
                    </a:lnTo>
                    <a:close/>
                    <a:moveTo>
                      <a:pt x="281" y="58"/>
                    </a:moveTo>
                    <a:lnTo>
                      <a:pt x="327" y="58"/>
                    </a:lnTo>
                    <a:lnTo>
                      <a:pt x="327" y="73"/>
                    </a:lnTo>
                    <a:lnTo>
                      <a:pt x="281" y="73"/>
                    </a:lnTo>
                    <a:lnTo>
                      <a:pt x="281" y="58"/>
                    </a:lnTo>
                    <a:close/>
                    <a:moveTo>
                      <a:pt x="343" y="58"/>
                    </a:moveTo>
                    <a:lnTo>
                      <a:pt x="389" y="58"/>
                    </a:lnTo>
                    <a:lnTo>
                      <a:pt x="389" y="73"/>
                    </a:lnTo>
                    <a:lnTo>
                      <a:pt x="343" y="73"/>
                    </a:lnTo>
                    <a:lnTo>
                      <a:pt x="343" y="58"/>
                    </a:lnTo>
                    <a:close/>
                    <a:moveTo>
                      <a:pt x="405" y="58"/>
                    </a:moveTo>
                    <a:lnTo>
                      <a:pt x="451" y="58"/>
                    </a:lnTo>
                    <a:lnTo>
                      <a:pt x="451" y="73"/>
                    </a:lnTo>
                    <a:lnTo>
                      <a:pt x="405" y="73"/>
                    </a:lnTo>
                    <a:lnTo>
                      <a:pt x="405" y="58"/>
                    </a:lnTo>
                    <a:close/>
                    <a:moveTo>
                      <a:pt x="467" y="58"/>
                    </a:moveTo>
                    <a:lnTo>
                      <a:pt x="513" y="58"/>
                    </a:lnTo>
                    <a:lnTo>
                      <a:pt x="513" y="73"/>
                    </a:lnTo>
                    <a:lnTo>
                      <a:pt x="467" y="73"/>
                    </a:lnTo>
                    <a:lnTo>
                      <a:pt x="467" y="58"/>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49" name="Freeform 385"/>
              <p:cNvSpPr>
                <a:spLocks noEditPoints="1"/>
              </p:cNvSpPr>
              <p:nvPr/>
            </p:nvSpPr>
            <p:spPr bwMode="auto">
              <a:xfrm>
                <a:off x="846" y="1944"/>
                <a:ext cx="542" cy="15"/>
              </a:xfrm>
              <a:custGeom>
                <a:avLst/>
                <a:gdLst>
                  <a:gd name="T0" fmla="*/ 0 w 542"/>
                  <a:gd name="T1" fmla="*/ 0 h 15"/>
                  <a:gd name="T2" fmla="*/ 47 w 542"/>
                  <a:gd name="T3" fmla="*/ 0 h 15"/>
                  <a:gd name="T4" fmla="*/ 47 w 542"/>
                  <a:gd name="T5" fmla="*/ 15 h 15"/>
                  <a:gd name="T6" fmla="*/ 0 w 542"/>
                  <a:gd name="T7" fmla="*/ 15 h 15"/>
                  <a:gd name="T8" fmla="*/ 0 w 542"/>
                  <a:gd name="T9" fmla="*/ 0 h 15"/>
                  <a:gd name="T10" fmla="*/ 63 w 542"/>
                  <a:gd name="T11" fmla="*/ 0 h 15"/>
                  <a:gd name="T12" fmla="*/ 109 w 542"/>
                  <a:gd name="T13" fmla="*/ 0 h 15"/>
                  <a:gd name="T14" fmla="*/ 109 w 542"/>
                  <a:gd name="T15" fmla="*/ 15 h 15"/>
                  <a:gd name="T16" fmla="*/ 63 w 542"/>
                  <a:gd name="T17" fmla="*/ 15 h 15"/>
                  <a:gd name="T18" fmla="*/ 63 w 542"/>
                  <a:gd name="T19" fmla="*/ 0 h 15"/>
                  <a:gd name="T20" fmla="*/ 124 w 542"/>
                  <a:gd name="T21" fmla="*/ 0 h 15"/>
                  <a:gd name="T22" fmla="*/ 171 w 542"/>
                  <a:gd name="T23" fmla="*/ 0 h 15"/>
                  <a:gd name="T24" fmla="*/ 171 w 542"/>
                  <a:gd name="T25" fmla="*/ 15 h 15"/>
                  <a:gd name="T26" fmla="*/ 124 w 542"/>
                  <a:gd name="T27" fmla="*/ 15 h 15"/>
                  <a:gd name="T28" fmla="*/ 124 w 542"/>
                  <a:gd name="T29" fmla="*/ 0 h 15"/>
                  <a:gd name="T30" fmla="*/ 187 w 542"/>
                  <a:gd name="T31" fmla="*/ 0 h 15"/>
                  <a:gd name="T32" fmla="*/ 233 w 542"/>
                  <a:gd name="T33" fmla="*/ 0 h 15"/>
                  <a:gd name="T34" fmla="*/ 233 w 542"/>
                  <a:gd name="T35" fmla="*/ 15 h 15"/>
                  <a:gd name="T36" fmla="*/ 187 w 542"/>
                  <a:gd name="T37" fmla="*/ 15 h 15"/>
                  <a:gd name="T38" fmla="*/ 187 w 542"/>
                  <a:gd name="T39" fmla="*/ 0 h 15"/>
                  <a:gd name="T40" fmla="*/ 248 w 542"/>
                  <a:gd name="T41" fmla="*/ 0 h 15"/>
                  <a:gd name="T42" fmla="*/ 295 w 542"/>
                  <a:gd name="T43" fmla="*/ 0 h 15"/>
                  <a:gd name="T44" fmla="*/ 295 w 542"/>
                  <a:gd name="T45" fmla="*/ 15 h 15"/>
                  <a:gd name="T46" fmla="*/ 248 w 542"/>
                  <a:gd name="T47" fmla="*/ 15 h 15"/>
                  <a:gd name="T48" fmla="*/ 248 w 542"/>
                  <a:gd name="T49" fmla="*/ 0 h 15"/>
                  <a:gd name="T50" fmla="*/ 311 w 542"/>
                  <a:gd name="T51" fmla="*/ 0 h 15"/>
                  <a:gd name="T52" fmla="*/ 357 w 542"/>
                  <a:gd name="T53" fmla="*/ 0 h 15"/>
                  <a:gd name="T54" fmla="*/ 357 w 542"/>
                  <a:gd name="T55" fmla="*/ 15 h 15"/>
                  <a:gd name="T56" fmla="*/ 311 w 542"/>
                  <a:gd name="T57" fmla="*/ 15 h 15"/>
                  <a:gd name="T58" fmla="*/ 311 w 542"/>
                  <a:gd name="T59" fmla="*/ 0 h 15"/>
                  <a:gd name="T60" fmla="*/ 372 w 542"/>
                  <a:gd name="T61" fmla="*/ 0 h 15"/>
                  <a:gd name="T62" fmla="*/ 419 w 542"/>
                  <a:gd name="T63" fmla="*/ 0 h 15"/>
                  <a:gd name="T64" fmla="*/ 419 w 542"/>
                  <a:gd name="T65" fmla="*/ 15 h 15"/>
                  <a:gd name="T66" fmla="*/ 372 w 542"/>
                  <a:gd name="T67" fmla="*/ 15 h 15"/>
                  <a:gd name="T68" fmla="*/ 372 w 542"/>
                  <a:gd name="T69" fmla="*/ 0 h 15"/>
                  <a:gd name="T70" fmla="*/ 435 w 542"/>
                  <a:gd name="T71" fmla="*/ 0 h 15"/>
                  <a:gd name="T72" fmla="*/ 481 w 542"/>
                  <a:gd name="T73" fmla="*/ 0 h 15"/>
                  <a:gd name="T74" fmla="*/ 481 w 542"/>
                  <a:gd name="T75" fmla="*/ 15 h 15"/>
                  <a:gd name="T76" fmla="*/ 435 w 542"/>
                  <a:gd name="T77" fmla="*/ 15 h 15"/>
                  <a:gd name="T78" fmla="*/ 435 w 542"/>
                  <a:gd name="T79" fmla="*/ 0 h 15"/>
                  <a:gd name="T80" fmla="*/ 496 w 542"/>
                  <a:gd name="T81" fmla="*/ 0 h 15"/>
                  <a:gd name="T82" fmla="*/ 542 w 542"/>
                  <a:gd name="T83" fmla="*/ 0 h 15"/>
                  <a:gd name="T84" fmla="*/ 542 w 542"/>
                  <a:gd name="T85" fmla="*/ 15 h 15"/>
                  <a:gd name="T86" fmla="*/ 496 w 542"/>
                  <a:gd name="T87" fmla="*/ 15 h 15"/>
                  <a:gd name="T88" fmla="*/ 496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7" y="0"/>
                    </a:lnTo>
                    <a:lnTo>
                      <a:pt x="47" y="15"/>
                    </a:lnTo>
                    <a:lnTo>
                      <a:pt x="0" y="15"/>
                    </a:lnTo>
                    <a:lnTo>
                      <a:pt x="0" y="0"/>
                    </a:lnTo>
                    <a:close/>
                    <a:moveTo>
                      <a:pt x="63" y="0"/>
                    </a:moveTo>
                    <a:lnTo>
                      <a:pt x="109" y="0"/>
                    </a:lnTo>
                    <a:lnTo>
                      <a:pt x="109" y="15"/>
                    </a:lnTo>
                    <a:lnTo>
                      <a:pt x="63" y="15"/>
                    </a:lnTo>
                    <a:lnTo>
                      <a:pt x="63" y="0"/>
                    </a:lnTo>
                    <a:close/>
                    <a:moveTo>
                      <a:pt x="124" y="0"/>
                    </a:moveTo>
                    <a:lnTo>
                      <a:pt x="171" y="0"/>
                    </a:lnTo>
                    <a:lnTo>
                      <a:pt x="171" y="15"/>
                    </a:lnTo>
                    <a:lnTo>
                      <a:pt x="124" y="15"/>
                    </a:lnTo>
                    <a:lnTo>
                      <a:pt x="124" y="0"/>
                    </a:lnTo>
                    <a:close/>
                    <a:moveTo>
                      <a:pt x="187" y="0"/>
                    </a:moveTo>
                    <a:lnTo>
                      <a:pt x="233" y="0"/>
                    </a:lnTo>
                    <a:lnTo>
                      <a:pt x="233" y="15"/>
                    </a:lnTo>
                    <a:lnTo>
                      <a:pt x="187" y="15"/>
                    </a:lnTo>
                    <a:lnTo>
                      <a:pt x="187" y="0"/>
                    </a:lnTo>
                    <a:close/>
                    <a:moveTo>
                      <a:pt x="248" y="0"/>
                    </a:moveTo>
                    <a:lnTo>
                      <a:pt x="295" y="0"/>
                    </a:lnTo>
                    <a:lnTo>
                      <a:pt x="295" y="15"/>
                    </a:lnTo>
                    <a:lnTo>
                      <a:pt x="248" y="15"/>
                    </a:lnTo>
                    <a:lnTo>
                      <a:pt x="248" y="0"/>
                    </a:lnTo>
                    <a:close/>
                    <a:moveTo>
                      <a:pt x="311" y="0"/>
                    </a:moveTo>
                    <a:lnTo>
                      <a:pt x="357" y="0"/>
                    </a:lnTo>
                    <a:lnTo>
                      <a:pt x="357" y="15"/>
                    </a:lnTo>
                    <a:lnTo>
                      <a:pt x="311" y="15"/>
                    </a:lnTo>
                    <a:lnTo>
                      <a:pt x="311" y="0"/>
                    </a:lnTo>
                    <a:close/>
                    <a:moveTo>
                      <a:pt x="372" y="0"/>
                    </a:moveTo>
                    <a:lnTo>
                      <a:pt x="419" y="0"/>
                    </a:lnTo>
                    <a:lnTo>
                      <a:pt x="419" y="15"/>
                    </a:lnTo>
                    <a:lnTo>
                      <a:pt x="372" y="15"/>
                    </a:lnTo>
                    <a:lnTo>
                      <a:pt x="372" y="0"/>
                    </a:lnTo>
                    <a:close/>
                    <a:moveTo>
                      <a:pt x="435" y="0"/>
                    </a:moveTo>
                    <a:lnTo>
                      <a:pt x="481" y="0"/>
                    </a:lnTo>
                    <a:lnTo>
                      <a:pt x="481" y="15"/>
                    </a:lnTo>
                    <a:lnTo>
                      <a:pt x="435" y="15"/>
                    </a:lnTo>
                    <a:lnTo>
                      <a:pt x="435" y="0"/>
                    </a:lnTo>
                    <a:close/>
                    <a:moveTo>
                      <a:pt x="496" y="0"/>
                    </a:moveTo>
                    <a:lnTo>
                      <a:pt x="542" y="0"/>
                    </a:lnTo>
                    <a:lnTo>
                      <a:pt x="542" y="15"/>
                    </a:lnTo>
                    <a:lnTo>
                      <a:pt x="496" y="15"/>
                    </a:lnTo>
                    <a:lnTo>
                      <a:pt x="496"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0" name="Freeform 386"/>
              <p:cNvSpPr>
                <a:spLocks noEditPoints="1"/>
              </p:cNvSpPr>
              <p:nvPr/>
            </p:nvSpPr>
            <p:spPr bwMode="auto">
              <a:xfrm>
                <a:off x="1405" y="1944"/>
                <a:ext cx="542" cy="15"/>
              </a:xfrm>
              <a:custGeom>
                <a:avLst/>
                <a:gdLst>
                  <a:gd name="T0" fmla="*/ 0 w 542"/>
                  <a:gd name="T1" fmla="*/ 0 h 15"/>
                  <a:gd name="T2" fmla="*/ 46 w 542"/>
                  <a:gd name="T3" fmla="*/ 0 h 15"/>
                  <a:gd name="T4" fmla="*/ 46 w 542"/>
                  <a:gd name="T5" fmla="*/ 15 h 15"/>
                  <a:gd name="T6" fmla="*/ 0 w 542"/>
                  <a:gd name="T7" fmla="*/ 15 h 15"/>
                  <a:gd name="T8" fmla="*/ 0 w 542"/>
                  <a:gd name="T9" fmla="*/ 0 h 15"/>
                  <a:gd name="T10" fmla="*/ 61 w 542"/>
                  <a:gd name="T11" fmla="*/ 0 h 15"/>
                  <a:gd name="T12" fmla="*/ 108 w 542"/>
                  <a:gd name="T13" fmla="*/ 0 h 15"/>
                  <a:gd name="T14" fmla="*/ 108 w 542"/>
                  <a:gd name="T15" fmla="*/ 15 h 15"/>
                  <a:gd name="T16" fmla="*/ 61 w 542"/>
                  <a:gd name="T17" fmla="*/ 15 h 15"/>
                  <a:gd name="T18" fmla="*/ 61 w 542"/>
                  <a:gd name="T19" fmla="*/ 0 h 15"/>
                  <a:gd name="T20" fmla="*/ 123 w 542"/>
                  <a:gd name="T21" fmla="*/ 0 h 15"/>
                  <a:gd name="T22" fmla="*/ 170 w 542"/>
                  <a:gd name="T23" fmla="*/ 0 h 15"/>
                  <a:gd name="T24" fmla="*/ 170 w 542"/>
                  <a:gd name="T25" fmla="*/ 15 h 15"/>
                  <a:gd name="T26" fmla="*/ 123 w 542"/>
                  <a:gd name="T27" fmla="*/ 15 h 15"/>
                  <a:gd name="T28" fmla="*/ 123 w 542"/>
                  <a:gd name="T29" fmla="*/ 0 h 15"/>
                  <a:gd name="T30" fmla="*/ 186 w 542"/>
                  <a:gd name="T31" fmla="*/ 0 h 15"/>
                  <a:gd name="T32" fmla="*/ 232 w 542"/>
                  <a:gd name="T33" fmla="*/ 0 h 15"/>
                  <a:gd name="T34" fmla="*/ 232 w 542"/>
                  <a:gd name="T35" fmla="*/ 15 h 15"/>
                  <a:gd name="T36" fmla="*/ 186 w 542"/>
                  <a:gd name="T37" fmla="*/ 15 h 15"/>
                  <a:gd name="T38" fmla="*/ 186 w 542"/>
                  <a:gd name="T39" fmla="*/ 0 h 15"/>
                  <a:gd name="T40" fmla="*/ 247 w 542"/>
                  <a:gd name="T41" fmla="*/ 0 h 15"/>
                  <a:gd name="T42" fmla="*/ 294 w 542"/>
                  <a:gd name="T43" fmla="*/ 0 h 15"/>
                  <a:gd name="T44" fmla="*/ 294 w 542"/>
                  <a:gd name="T45" fmla="*/ 15 h 15"/>
                  <a:gd name="T46" fmla="*/ 247 w 542"/>
                  <a:gd name="T47" fmla="*/ 15 h 15"/>
                  <a:gd name="T48" fmla="*/ 247 w 542"/>
                  <a:gd name="T49" fmla="*/ 0 h 15"/>
                  <a:gd name="T50" fmla="*/ 310 w 542"/>
                  <a:gd name="T51" fmla="*/ 0 h 15"/>
                  <a:gd name="T52" fmla="*/ 356 w 542"/>
                  <a:gd name="T53" fmla="*/ 0 h 15"/>
                  <a:gd name="T54" fmla="*/ 356 w 542"/>
                  <a:gd name="T55" fmla="*/ 15 h 15"/>
                  <a:gd name="T56" fmla="*/ 310 w 542"/>
                  <a:gd name="T57" fmla="*/ 15 h 15"/>
                  <a:gd name="T58" fmla="*/ 310 w 542"/>
                  <a:gd name="T59" fmla="*/ 0 h 15"/>
                  <a:gd name="T60" fmla="*/ 371 w 542"/>
                  <a:gd name="T61" fmla="*/ 0 h 15"/>
                  <a:gd name="T62" fmla="*/ 418 w 542"/>
                  <a:gd name="T63" fmla="*/ 0 h 15"/>
                  <a:gd name="T64" fmla="*/ 418 w 542"/>
                  <a:gd name="T65" fmla="*/ 15 h 15"/>
                  <a:gd name="T66" fmla="*/ 371 w 542"/>
                  <a:gd name="T67" fmla="*/ 15 h 15"/>
                  <a:gd name="T68" fmla="*/ 371 w 542"/>
                  <a:gd name="T69" fmla="*/ 0 h 15"/>
                  <a:gd name="T70" fmla="*/ 433 w 542"/>
                  <a:gd name="T71" fmla="*/ 0 h 15"/>
                  <a:gd name="T72" fmla="*/ 480 w 542"/>
                  <a:gd name="T73" fmla="*/ 0 h 15"/>
                  <a:gd name="T74" fmla="*/ 480 w 542"/>
                  <a:gd name="T75" fmla="*/ 15 h 15"/>
                  <a:gd name="T76" fmla="*/ 433 w 542"/>
                  <a:gd name="T77" fmla="*/ 15 h 15"/>
                  <a:gd name="T78" fmla="*/ 433 w 542"/>
                  <a:gd name="T79" fmla="*/ 0 h 15"/>
                  <a:gd name="T80" fmla="*/ 495 w 542"/>
                  <a:gd name="T81" fmla="*/ 0 h 15"/>
                  <a:gd name="T82" fmla="*/ 542 w 542"/>
                  <a:gd name="T83" fmla="*/ 0 h 15"/>
                  <a:gd name="T84" fmla="*/ 542 w 542"/>
                  <a:gd name="T85" fmla="*/ 15 h 15"/>
                  <a:gd name="T86" fmla="*/ 495 w 542"/>
                  <a:gd name="T87" fmla="*/ 15 h 15"/>
                  <a:gd name="T88" fmla="*/ 495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6" y="0"/>
                    </a:lnTo>
                    <a:lnTo>
                      <a:pt x="46" y="15"/>
                    </a:lnTo>
                    <a:lnTo>
                      <a:pt x="0" y="15"/>
                    </a:lnTo>
                    <a:lnTo>
                      <a:pt x="0" y="0"/>
                    </a:lnTo>
                    <a:close/>
                    <a:moveTo>
                      <a:pt x="61" y="0"/>
                    </a:moveTo>
                    <a:lnTo>
                      <a:pt x="108" y="0"/>
                    </a:lnTo>
                    <a:lnTo>
                      <a:pt x="108" y="15"/>
                    </a:lnTo>
                    <a:lnTo>
                      <a:pt x="61" y="15"/>
                    </a:lnTo>
                    <a:lnTo>
                      <a:pt x="61" y="0"/>
                    </a:lnTo>
                    <a:close/>
                    <a:moveTo>
                      <a:pt x="123" y="0"/>
                    </a:moveTo>
                    <a:lnTo>
                      <a:pt x="170" y="0"/>
                    </a:lnTo>
                    <a:lnTo>
                      <a:pt x="170" y="15"/>
                    </a:lnTo>
                    <a:lnTo>
                      <a:pt x="123" y="15"/>
                    </a:lnTo>
                    <a:lnTo>
                      <a:pt x="123" y="0"/>
                    </a:lnTo>
                    <a:close/>
                    <a:moveTo>
                      <a:pt x="186" y="0"/>
                    </a:moveTo>
                    <a:lnTo>
                      <a:pt x="232" y="0"/>
                    </a:lnTo>
                    <a:lnTo>
                      <a:pt x="232" y="15"/>
                    </a:lnTo>
                    <a:lnTo>
                      <a:pt x="186" y="15"/>
                    </a:lnTo>
                    <a:lnTo>
                      <a:pt x="186" y="0"/>
                    </a:lnTo>
                    <a:close/>
                    <a:moveTo>
                      <a:pt x="247" y="0"/>
                    </a:moveTo>
                    <a:lnTo>
                      <a:pt x="294" y="0"/>
                    </a:lnTo>
                    <a:lnTo>
                      <a:pt x="294" y="15"/>
                    </a:lnTo>
                    <a:lnTo>
                      <a:pt x="247" y="15"/>
                    </a:lnTo>
                    <a:lnTo>
                      <a:pt x="247" y="0"/>
                    </a:lnTo>
                    <a:close/>
                    <a:moveTo>
                      <a:pt x="310" y="0"/>
                    </a:moveTo>
                    <a:lnTo>
                      <a:pt x="356" y="0"/>
                    </a:lnTo>
                    <a:lnTo>
                      <a:pt x="356" y="15"/>
                    </a:lnTo>
                    <a:lnTo>
                      <a:pt x="310" y="15"/>
                    </a:lnTo>
                    <a:lnTo>
                      <a:pt x="310" y="0"/>
                    </a:lnTo>
                    <a:close/>
                    <a:moveTo>
                      <a:pt x="371" y="0"/>
                    </a:moveTo>
                    <a:lnTo>
                      <a:pt x="418" y="0"/>
                    </a:lnTo>
                    <a:lnTo>
                      <a:pt x="418" y="15"/>
                    </a:lnTo>
                    <a:lnTo>
                      <a:pt x="371" y="15"/>
                    </a:lnTo>
                    <a:lnTo>
                      <a:pt x="371" y="0"/>
                    </a:lnTo>
                    <a:close/>
                    <a:moveTo>
                      <a:pt x="433" y="0"/>
                    </a:moveTo>
                    <a:lnTo>
                      <a:pt x="480" y="0"/>
                    </a:lnTo>
                    <a:lnTo>
                      <a:pt x="480" y="15"/>
                    </a:lnTo>
                    <a:lnTo>
                      <a:pt x="433" y="15"/>
                    </a:lnTo>
                    <a:lnTo>
                      <a:pt x="433" y="0"/>
                    </a:lnTo>
                    <a:close/>
                    <a:moveTo>
                      <a:pt x="495" y="0"/>
                    </a:moveTo>
                    <a:lnTo>
                      <a:pt x="542" y="0"/>
                    </a:lnTo>
                    <a:lnTo>
                      <a:pt x="542" y="15"/>
                    </a:lnTo>
                    <a:lnTo>
                      <a:pt x="495" y="15"/>
                    </a:lnTo>
                    <a:lnTo>
                      <a:pt x="495"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1" name="Freeform 387"/>
              <p:cNvSpPr>
                <a:spLocks noEditPoints="1"/>
              </p:cNvSpPr>
              <p:nvPr/>
            </p:nvSpPr>
            <p:spPr bwMode="auto">
              <a:xfrm>
                <a:off x="1963" y="1944"/>
                <a:ext cx="542" cy="15"/>
              </a:xfrm>
              <a:custGeom>
                <a:avLst/>
                <a:gdLst>
                  <a:gd name="T0" fmla="*/ 0 w 542"/>
                  <a:gd name="T1" fmla="*/ 0 h 15"/>
                  <a:gd name="T2" fmla="*/ 46 w 542"/>
                  <a:gd name="T3" fmla="*/ 0 h 15"/>
                  <a:gd name="T4" fmla="*/ 46 w 542"/>
                  <a:gd name="T5" fmla="*/ 15 h 15"/>
                  <a:gd name="T6" fmla="*/ 0 w 542"/>
                  <a:gd name="T7" fmla="*/ 15 h 15"/>
                  <a:gd name="T8" fmla="*/ 0 w 542"/>
                  <a:gd name="T9" fmla="*/ 0 h 15"/>
                  <a:gd name="T10" fmla="*/ 61 w 542"/>
                  <a:gd name="T11" fmla="*/ 0 h 15"/>
                  <a:gd name="T12" fmla="*/ 107 w 542"/>
                  <a:gd name="T13" fmla="*/ 0 h 15"/>
                  <a:gd name="T14" fmla="*/ 107 w 542"/>
                  <a:gd name="T15" fmla="*/ 15 h 15"/>
                  <a:gd name="T16" fmla="*/ 61 w 542"/>
                  <a:gd name="T17" fmla="*/ 15 h 15"/>
                  <a:gd name="T18" fmla="*/ 61 w 542"/>
                  <a:gd name="T19" fmla="*/ 0 h 15"/>
                  <a:gd name="T20" fmla="*/ 124 w 542"/>
                  <a:gd name="T21" fmla="*/ 0 h 15"/>
                  <a:gd name="T22" fmla="*/ 170 w 542"/>
                  <a:gd name="T23" fmla="*/ 0 h 15"/>
                  <a:gd name="T24" fmla="*/ 170 w 542"/>
                  <a:gd name="T25" fmla="*/ 15 h 15"/>
                  <a:gd name="T26" fmla="*/ 124 w 542"/>
                  <a:gd name="T27" fmla="*/ 15 h 15"/>
                  <a:gd name="T28" fmla="*/ 124 w 542"/>
                  <a:gd name="T29" fmla="*/ 0 h 15"/>
                  <a:gd name="T30" fmla="*/ 185 w 542"/>
                  <a:gd name="T31" fmla="*/ 0 h 15"/>
                  <a:gd name="T32" fmla="*/ 231 w 542"/>
                  <a:gd name="T33" fmla="*/ 0 h 15"/>
                  <a:gd name="T34" fmla="*/ 231 w 542"/>
                  <a:gd name="T35" fmla="*/ 15 h 15"/>
                  <a:gd name="T36" fmla="*/ 185 w 542"/>
                  <a:gd name="T37" fmla="*/ 15 h 15"/>
                  <a:gd name="T38" fmla="*/ 185 w 542"/>
                  <a:gd name="T39" fmla="*/ 0 h 15"/>
                  <a:gd name="T40" fmla="*/ 247 w 542"/>
                  <a:gd name="T41" fmla="*/ 0 h 15"/>
                  <a:gd name="T42" fmla="*/ 294 w 542"/>
                  <a:gd name="T43" fmla="*/ 0 h 15"/>
                  <a:gd name="T44" fmla="*/ 294 w 542"/>
                  <a:gd name="T45" fmla="*/ 15 h 15"/>
                  <a:gd name="T46" fmla="*/ 247 w 542"/>
                  <a:gd name="T47" fmla="*/ 15 h 15"/>
                  <a:gd name="T48" fmla="*/ 247 w 542"/>
                  <a:gd name="T49" fmla="*/ 0 h 15"/>
                  <a:gd name="T50" fmla="*/ 309 w 542"/>
                  <a:gd name="T51" fmla="*/ 0 h 15"/>
                  <a:gd name="T52" fmla="*/ 355 w 542"/>
                  <a:gd name="T53" fmla="*/ 0 h 15"/>
                  <a:gd name="T54" fmla="*/ 355 w 542"/>
                  <a:gd name="T55" fmla="*/ 15 h 15"/>
                  <a:gd name="T56" fmla="*/ 309 w 542"/>
                  <a:gd name="T57" fmla="*/ 15 h 15"/>
                  <a:gd name="T58" fmla="*/ 309 w 542"/>
                  <a:gd name="T59" fmla="*/ 0 h 15"/>
                  <a:gd name="T60" fmla="*/ 371 w 542"/>
                  <a:gd name="T61" fmla="*/ 0 h 15"/>
                  <a:gd name="T62" fmla="*/ 418 w 542"/>
                  <a:gd name="T63" fmla="*/ 0 h 15"/>
                  <a:gd name="T64" fmla="*/ 418 w 542"/>
                  <a:gd name="T65" fmla="*/ 15 h 15"/>
                  <a:gd name="T66" fmla="*/ 371 w 542"/>
                  <a:gd name="T67" fmla="*/ 15 h 15"/>
                  <a:gd name="T68" fmla="*/ 371 w 542"/>
                  <a:gd name="T69" fmla="*/ 0 h 15"/>
                  <a:gd name="T70" fmla="*/ 433 w 542"/>
                  <a:gd name="T71" fmla="*/ 0 h 15"/>
                  <a:gd name="T72" fmla="*/ 479 w 542"/>
                  <a:gd name="T73" fmla="*/ 0 h 15"/>
                  <a:gd name="T74" fmla="*/ 479 w 542"/>
                  <a:gd name="T75" fmla="*/ 15 h 15"/>
                  <a:gd name="T76" fmla="*/ 433 w 542"/>
                  <a:gd name="T77" fmla="*/ 15 h 15"/>
                  <a:gd name="T78" fmla="*/ 433 w 542"/>
                  <a:gd name="T79" fmla="*/ 0 h 15"/>
                  <a:gd name="T80" fmla="*/ 495 w 542"/>
                  <a:gd name="T81" fmla="*/ 0 h 15"/>
                  <a:gd name="T82" fmla="*/ 542 w 542"/>
                  <a:gd name="T83" fmla="*/ 0 h 15"/>
                  <a:gd name="T84" fmla="*/ 542 w 542"/>
                  <a:gd name="T85" fmla="*/ 15 h 15"/>
                  <a:gd name="T86" fmla="*/ 495 w 542"/>
                  <a:gd name="T87" fmla="*/ 15 h 15"/>
                  <a:gd name="T88" fmla="*/ 495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6" y="0"/>
                    </a:lnTo>
                    <a:lnTo>
                      <a:pt x="46" y="15"/>
                    </a:lnTo>
                    <a:lnTo>
                      <a:pt x="0" y="15"/>
                    </a:lnTo>
                    <a:lnTo>
                      <a:pt x="0" y="0"/>
                    </a:lnTo>
                    <a:close/>
                    <a:moveTo>
                      <a:pt x="61" y="0"/>
                    </a:moveTo>
                    <a:lnTo>
                      <a:pt x="107" y="0"/>
                    </a:lnTo>
                    <a:lnTo>
                      <a:pt x="107" y="15"/>
                    </a:lnTo>
                    <a:lnTo>
                      <a:pt x="61" y="15"/>
                    </a:lnTo>
                    <a:lnTo>
                      <a:pt x="61" y="0"/>
                    </a:lnTo>
                    <a:close/>
                    <a:moveTo>
                      <a:pt x="124" y="0"/>
                    </a:moveTo>
                    <a:lnTo>
                      <a:pt x="170" y="0"/>
                    </a:lnTo>
                    <a:lnTo>
                      <a:pt x="170" y="15"/>
                    </a:lnTo>
                    <a:lnTo>
                      <a:pt x="124" y="15"/>
                    </a:lnTo>
                    <a:lnTo>
                      <a:pt x="124" y="0"/>
                    </a:lnTo>
                    <a:close/>
                    <a:moveTo>
                      <a:pt x="185" y="0"/>
                    </a:moveTo>
                    <a:lnTo>
                      <a:pt x="231" y="0"/>
                    </a:lnTo>
                    <a:lnTo>
                      <a:pt x="231" y="15"/>
                    </a:lnTo>
                    <a:lnTo>
                      <a:pt x="185" y="15"/>
                    </a:lnTo>
                    <a:lnTo>
                      <a:pt x="185" y="0"/>
                    </a:lnTo>
                    <a:close/>
                    <a:moveTo>
                      <a:pt x="247" y="0"/>
                    </a:moveTo>
                    <a:lnTo>
                      <a:pt x="294" y="0"/>
                    </a:lnTo>
                    <a:lnTo>
                      <a:pt x="294" y="15"/>
                    </a:lnTo>
                    <a:lnTo>
                      <a:pt x="247" y="15"/>
                    </a:lnTo>
                    <a:lnTo>
                      <a:pt x="247" y="0"/>
                    </a:lnTo>
                    <a:close/>
                    <a:moveTo>
                      <a:pt x="309" y="0"/>
                    </a:moveTo>
                    <a:lnTo>
                      <a:pt x="355" y="0"/>
                    </a:lnTo>
                    <a:lnTo>
                      <a:pt x="355" y="15"/>
                    </a:lnTo>
                    <a:lnTo>
                      <a:pt x="309" y="15"/>
                    </a:lnTo>
                    <a:lnTo>
                      <a:pt x="309" y="0"/>
                    </a:lnTo>
                    <a:close/>
                    <a:moveTo>
                      <a:pt x="371" y="0"/>
                    </a:moveTo>
                    <a:lnTo>
                      <a:pt x="418" y="0"/>
                    </a:lnTo>
                    <a:lnTo>
                      <a:pt x="418" y="15"/>
                    </a:lnTo>
                    <a:lnTo>
                      <a:pt x="371" y="15"/>
                    </a:lnTo>
                    <a:lnTo>
                      <a:pt x="371" y="0"/>
                    </a:lnTo>
                    <a:close/>
                    <a:moveTo>
                      <a:pt x="433" y="0"/>
                    </a:moveTo>
                    <a:lnTo>
                      <a:pt x="479" y="0"/>
                    </a:lnTo>
                    <a:lnTo>
                      <a:pt x="479" y="15"/>
                    </a:lnTo>
                    <a:lnTo>
                      <a:pt x="433" y="15"/>
                    </a:lnTo>
                    <a:lnTo>
                      <a:pt x="433" y="0"/>
                    </a:lnTo>
                    <a:close/>
                    <a:moveTo>
                      <a:pt x="495" y="0"/>
                    </a:moveTo>
                    <a:lnTo>
                      <a:pt x="542" y="0"/>
                    </a:lnTo>
                    <a:lnTo>
                      <a:pt x="542" y="15"/>
                    </a:lnTo>
                    <a:lnTo>
                      <a:pt x="495" y="15"/>
                    </a:lnTo>
                    <a:lnTo>
                      <a:pt x="495"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2" name="Freeform 388"/>
              <p:cNvSpPr>
                <a:spLocks noEditPoints="1"/>
              </p:cNvSpPr>
              <p:nvPr/>
            </p:nvSpPr>
            <p:spPr bwMode="auto">
              <a:xfrm>
                <a:off x="2520" y="1944"/>
                <a:ext cx="468" cy="68"/>
              </a:xfrm>
              <a:custGeom>
                <a:avLst/>
                <a:gdLst>
                  <a:gd name="T0" fmla="*/ 47 w 468"/>
                  <a:gd name="T1" fmla="*/ 0 h 68"/>
                  <a:gd name="T2" fmla="*/ 0 w 468"/>
                  <a:gd name="T3" fmla="*/ 15 h 68"/>
                  <a:gd name="T4" fmla="*/ 62 w 468"/>
                  <a:gd name="T5" fmla="*/ 0 h 68"/>
                  <a:gd name="T6" fmla="*/ 74 w 468"/>
                  <a:gd name="T7" fmla="*/ 1 h 68"/>
                  <a:gd name="T8" fmla="*/ 92 w 468"/>
                  <a:gd name="T9" fmla="*/ 5 h 68"/>
                  <a:gd name="T10" fmla="*/ 108 w 468"/>
                  <a:gd name="T11" fmla="*/ 12 h 68"/>
                  <a:gd name="T12" fmla="*/ 103 w 468"/>
                  <a:gd name="T13" fmla="*/ 25 h 68"/>
                  <a:gd name="T14" fmla="*/ 95 w 468"/>
                  <a:gd name="T15" fmla="*/ 22 h 68"/>
                  <a:gd name="T16" fmla="*/ 80 w 468"/>
                  <a:gd name="T17" fmla="*/ 17 h 68"/>
                  <a:gd name="T18" fmla="*/ 64 w 468"/>
                  <a:gd name="T19" fmla="*/ 15 h 68"/>
                  <a:gd name="T20" fmla="*/ 62 w 468"/>
                  <a:gd name="T21" fmla="*/ 0 h 68"/>
                  <a:gd name="T22" fmla="*/ 129 w 468"/>
                  <a:gd name="T23" fmla="*/ 26 h 68"/>
                  <a:gd name="T24" fmla="*/ 140 w 468"/>
                  <a:gd name="T25" fmla="*/ 37 h 68"/>
                  <a:gd name="T26" fmla="*/ 147 w 468"/>
                  <a:gd name="T27" fmla="*/ 50 h 68"/>
                  <a:gd name="T28" fmla="*/ 151 w 468"/>
                  <a:gd name="T29" fmla="*/ 62 h 68"/>
                  <a:gd name="T30" fmla="*/ 135 w 468"/>
                  <a:gd name="T31" fmla="*/ 62 h 68"/>
                  <a:gd name="T32" fmla="*/ 131 w 468"/>
                  <a:gd name="T33" fmla="*/ 50 h 68"/>
                  <a:gd name="T34" fmla="*/ 123 w 468"/>
                  <a:gd name="T35" fmla="*/ 41 h 68"/>
                  <a:gd name="T36" fmla="*/ 113 w 468"/>
                  <a:gd name="T37" fmla="*/ 32 h 68"/>
                  <a:gd name="T38" fmla="*/ 137 w 468"/>
                  <a:gd name="T39" fmla="*/ 68 h 68"/>
                  <a:gd name="T40" fmla="*/ 138 w 468"/>
                  <a:gd name="T41" fmla="*/ 57 h 68"/>
                  <a:gd name="T42" fmla="*/ 144 w 468"/>
                  <a:gd name="T43" fmla="*/ 44 h 68"/>
                  <a:gd name="T44" fmla="*/ 153 w 468"/>
                  <a:gd name="T45" fmla="*/ 31 h 68"/>
                  <a:gd name="T46" fmla="*/ 160 w 468"/>
                  <a:gd name="T47" fmla="*/ 25 h 68"/>
                  <a:gd name="T48" fmla="*/ 165 w 468"/>
                  <a:gd name="T49" fmla="*/ 40 h 68"/>
                  <a:gd name="T50" fmla="*/ 158 w 468"/>
                  <a:gd name="T51" fmla="*/ 50 h 68"/>
                  <a:gd name="T52" fmla="*/ 153 w 468"/>
                  <a:gd name="T53" fmla="*/ 61 h 68"/>
                  <a:gd name="T54" fmla="*/ 152 w 468"/>
                  <a:gd name="T55" fmla="*/ 68 h 68"/>
                  <a:gd name="T56" fmla="*/ 173 w 468"/>
                  <a:gd name="T57" fmla="*/ 16 h 68"/>
                  <a:gd name="T58" fmla="*/ 188 w 468"/>
                  <a:gd name="T59" fmla="*/ 8 h 68"/>
                  <a:gd name="T60" fmla="*/ 205 w 468"/>
                  <a:gd name="T61" fmla="*/ 3 h 68"/>
                  <a:gd name="T62" fmla="*/ 219 w 468"/>
                  <a:gd name="T63" fmla="*/ 1 h 68"/>
                  <a:gd name="T64" fmla="*/ 217 w 468"/>
                  <a:gd name="T65" fmla="*/ 16 h 68"/>
                  <a:gd name="T66" fmla="*/ 201 w 468"/>
                  <a:gd name="T67" fmla="*/ 19 h 68"/>
                  <a:gd name="T68" fmla="*/ 188 w 468"/>
                  <a:gd name="T69" fmla="*/ 24 h 68"/>
                  <a:gd name="T70" fmla="*/ 173 w 468"/>
                  <a:gd name="T71" fmla="*/ 16 h 68"/>
                  <a:gd name="T72" fmla="*/ 283 w 468"/>
                  <a:gd name="T73" fmla="*/ 0 h 68"/>
                  <a:gd name="T74" fmla="*/ 236 w 468"/>
                  <a:gd name="T75" fmla="*/ 15 h 68"/>
                  <a:gd name="T76" fmla="*/ 298 w 468"/>
                  <a:gd name="T77" fmla="*/ 0 h 68"/>
                  <a:gd name="T78" fmla="*/ 344 w 468"/>
                  <a:gd name="T79" fmla="*/ 15 h 68"/>
                  <a:gd name="T80" fmla="*/ 298 w 468"/>
                  <a:gd name="T81" fmla="*/ 0 h 68"/>
                  <a:gd name="T82" fmla="*/ 406 w 468"/>
                  <a:gd name="T83" fmla="*/ 0 h 68"/>
                  <a:gd name="T84" fmla="*/ 360 w 468"/>
                  <a:gd name="T85" fmla="*/ 15 h 68"/>
                  <a:gd name="T86" fmla="*/ 422 w 468"/>
                  <a:gd name="T87" fmla="*/ 0 h 68"/>
                  <a:gd name="T88" fmla="*/ 468 w 468"/>
                  <a:gd name="T89" fmla="*/ 15 h 68"/>
                  <a:gd name="T90" fmla="*/ 422 w 468"/>
                  <a:gd name="T91" fmla="*/ 0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8"/>
                  <a:gd name="T139" fmla="*/ 0 h 68"/>
                  <a:gd name="T140" fmla="*/ 468 w 468"/>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8" h="68">
                    <a:moveTo>
                      <a:pt x="0" y="0"/>
                    </a:moveTo>
                    <a:lnTo>
                      <a:pt x="47" y="0"/>
                    </a:lnTo>
                    <a:lnTo>
                      <a:pt x="47" y="15"/>
                    </a:lnTo>
                    <a:lnTo>
                      <a:pt x="0" y="15"/>
                    </a:lnTo>
                    <a:lnTo>
                      <a:pt x="0" y="0"/>
                    </a:lnTo>
                    <a:close/>
                    <a:moveTo>
                      <a:pt x="62" y="0"/>
                    </a:moveTo>
                    <a:lnTo>
                      <a:pt x="64" y="0"/>
                    </a:lnTo>
                    <a:lnTo>
                      <a:pt x="74" y="1"/>
                    </a:lnTo>
                    <a:lnTo>
                      <a:pt x="83" y="3"/>
                    </a:lnTo>
                    <a:lnTo>
                      <a:pt x="92" y="5"/>
                    </a:lnTo>
                    <a:lnTo>
                      <a:pt x="100" y="8"/>
                    </a:lnTo>
                    <a:lnTo>
                      <a:pt x="108" y="12"/>
                    </a:lnTo>
                    <a:lnTo>
                      <a:pt x="110" y="14"/>
                    </a:lnTo>
                    <a:lnTo>
                      <a:pt x="103" y="25"/>
                    </a:lnTo>
                    <a:lnTo>
                      <a:pt x="101" y="25"/>
                    </a:lnTo>
                    <a:lnTo>
                      <a:pt x="95" y="22"/>
                    </a:lnTo>
                    <a:lnTo>
                      <a:pt x="87" y="19"/>
                    </a:lnTo>
                    <a:lnTo>
                      <a:pt x="80" y="17"/>
                    </a:lnTo>
                    <a:lnTo>
                      <a:pt x="72" y="16"/>
                    </a:lnTo>
                    <a:lnTo>
                      <a:pt x="64" y="15"/>
                    </a:lnTo>
                    <a:lnTo>
                      <a:pt x="62" y="15"/>
                    </a:lnTo>
                    <a:lnTo>
                      <a:pt x="62" y="0"/>
                    </a:lnTo>
                    <a:close/>
                    <a:moveTo>
                      <a:pt x="124" y="22"/>
                    </a:moveTo>
                    <a:lnTo>
                      <a:pt x="129" y="26"/>
                    </a:lnTo>
                    <a:lnTo>
                      <a:pt x="134" y="31"/>
                    </a:lnTo>
                    <a:lnTo>
                      <a:pt x="140" y="37"/>
                    </a:lnTo>
                    <a:lnTo>
                      <a:pt x="143" y="43"/>
                    </a:lnTo>
                    <a:lnTo>
                      <a:pt x="147" y="50"/>
                    </a:lnTo>
                    <a:lnTo>
                      <a:pt x="150" y="57"/>
                    </a:lnTo>
                    <a:lnTo>
                      <a:pt x="151" y="62"/>
                    </a:lnTo>
                    <a:lnTo>
                      <a:pt x="135" y="64"/>
                    </a:lnTo>
                    <a:lnTo>
                      <a:pt x="135" y="62"/>
                    </a:lnTo>
                    <a:lnTo>
                      <a:pt x="133" y="55"/>
                    </a:lnTo>
                    <a:lnTo>
                      <a:pt x="131" y="50"/>
                    </a:lnTo>
                    <a:lnTo>
                      <a:pt x="127" y="46"/>
                    </a:lnTo>
                    <a:lnTo>
                      <a:pt x="123" y="41"/>
                    </a:lnTo>
                    <a:lnTo>
                      <a:pt x="119" y="37"/>
                    </a:lnTo>
                    <a:lnTo>
                      <a:pt x="113" y="32"/>
                    </a:lnTo>
                    <a:lnTo>
                      <a:pt x="124" y="22"/>
                    </a:lnTo>
                    <a:close/>
                    <a:moveTo>
                      <a:pt x="137" y="68"/>
                    </a:moveTo>
                    <a:lnTo>
                      <a:pt x="137" y="65"/>
                    </a:lnTo>
                    <a:lnTo>
                      <a:pt x="138" y="57"/>
                    </a:lnTo>
                    <a:lnTo>
                      <a:pt x="141" y="51"/>
                    </a:lnTo>
                    <a:lnTo>
                      <a:pt x="144" y="44"/>
                    </a:lnTo>
                    <a:lnTo>
                      <a:pt x="148" y="38"/>
                    </a:lnTo>
                    <a:lnTo>
                      <a:pt x="153" y="31"/>
                    </a:lnTo>
                    <a:lnTo>
                      <a:pt x="159" y="26"/>
                    </a:lnTo>
                    <a:lnTo>
                      <a:pt x="160" y="25"/>
                    </a:lnTo>
                    <a:lnTo>
                      <a:pt x="170" y="36"/>
                    </a:lnTo>
                    <a:lnTo>
                      <a:pt x="165" y="40"/>
                    </a:lnTo>
                    <a:lnTo>
                      <a:pt x="161" y="45"/>
                    </a:lnTo>
                    <a:lnTo>
                      <a:pt x="158" y="50"/>
                    </a:lnTo>
                    <a:lnTo>
                      <a:pt x="155" y="55"/>
                    </a:lnTo>
                    <a:lnTo>
                      <a:pt x="153" y="61"/>
                    </a:lnTo>
                    <a:lnTo>
                      <a:pt x="152" y="66"/>
                    </a:lnTo>
                    <a:lnTo>
                      <a:pt x="152" y="68"/>
                    </a:lnTo>
                    <a:lnTo>
                      <a:pt x="137" y="68"/>
                    </a:lnTo>
                    <a:close/>
                    <a:moveTo>
                      <a:pt x="173" y="16"/>
                    </a:moveTo>
                    <a:lnTo>
                      <a:pt x="179" y="13"/>
                    </a:lnTo>
                    <a:lnTo>
                      <a:pt x="188" y="8"/>
                    </a:lnTo>
                    <a:lnTo>
                      <a:pt x="196" y="6"/>
                    </a:lnTo>
                    <a:lnTo>
                      <a:pt x="205" y="3"/>
                    </a:lnTo>
                    <a:lnTo>
                      <a:pt x="214" y="2"/>
                    </a:lnTo>
                    <a:lnTo>
                      <a:pt x="219" y="1"/>
                    </a:lnTo>
                    <a:lnTo>
                      <a:pt x="221" y="15"/>
                    </a:lnTo>
                    <a:lnTo>
                      <a:pt x="217" y="16"/>
                    </a:lnTo>
                    <a:lnTo>
                      <a:pt x="209" y="17"/>
                    </a:lnTo>
                    <a:lnTo>
                      <a:pt x="201" y="19"/>
                    </a:lnTo>
                    <a:lnTo>
                      <a:pt x="194" y="22"/>
                    </a:lnTo>
                    <a:lnTo>
                      <a:pt x="188" y="24"/>
                    </a:lnTo>
                    <a:lnTo>
                      <a:pt x="181" y="28"/>
                    </a:lnTo>
                    <a:lnTo>
                      <a:pt x="173" y="16"/>
                    </a:lnTo>
                    <a:close/>
                    <a:moveTo>
                      <a:pt x="236" y="0"/>
                    </a:moveTo>
                    <a:lnTo>
                      <a:pt x="283" y="0"/>
                    </a:lnTo>
                    <a:lnTo>
                      <a:pt x="283" y="15"/>
                    </a:lnTo>
                    <a:lnTo>
                      <a:pt x="236" y="15"/>
                    </a:lnTo>
                    <a:lnTo>
                      <a:pt x="236" y="0"/>
                    </a:lnTo>
                    <a:close/>
                    <a:moveTo>
                      <a:pt x="298" y="0"/>
                    </a:moveTo>
                    <a:lnTo>
                      <a:pt x="344" y="0"/>
                    </a:lnTo>
                    <a:lnTo>
                      <a:pt x="344" y="15"/>
                    </a:lnTo>
                    <a:lnTo>
                      <a:pt x="298" y="15"/>
                    </a:lnTo>
                    <a:lnTo>
                      <a:pt x="298" y="0"/>
                    </a:lnTo>
                    <a:close/>
                    <a:moveTo>
                      <a:pt x="360" y="0"/>
                    </a:moveTo>
                    <a:lnTo>
                      <a:pt x="406" y="0"/>
                    </a:lnTo>
                    <a:lnTo>
                      <a:pt x="406" y="15"/>
                    </a:lnTo>
                    <a:lnTo>
                      <a:pt x="360" y="15"/>
                    </a:lnTo>
                    <a:lnTo>
                      <a:pt x="360" y="0"/>
                    </a:lnTo>
                    <a:close/>
                    <a:moveTo>
                      <a:pt x="422" y="0"/>
                    </a:moveTo>
                    <a:lnTo>
                      <a:pt x="468" y="0"/>
                    </a:lnTo>
                    <a:lnTo>
                      <a:pt x="468" y="15"/>
                    </a:lnTo>
                    <a:lnTo>
                      <a:pt x="422" y="15"/>
                    </a:lnTo>
                    <a:lnTo>
                      <a:pt x="422"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3" name="Freeform 389"/>
              <p:cNvSpPr>
                <a:spLocks noEditPoints="1"/>
              </p:cNvSpPr>
              <p:nvPr/>
            </p:nvSpPr>
            <p:spPr bwMode="auto">
              <a:xfrm>
                <a:off x="3004" y="1944"/>
                <a:ext cx="542" cy="15"/>
              </a:xfrm>
              <a:custGeom>
                <a:avLst/>
                <a:gdLst>
                  <a:gd name="T0" fmla="*/ 0 w 542"/>
                  <a:gd name="T1" fmla="*/ 0 h 15"/>
                  <a:gd name="T2" fmla="*/ 46 w 542"/>
                  <a:gd name="T3" fmla="*/ 0 h 15"/>
                  <a:gd name="T4" fmla="*/ 46 w 542"/>
                  <a:gd name="T5" fmla="*/ 15 h 15"/>
                  <a:gd name="T6" fmla="*/ 0 w 542"/>
                  <a:gd name="T7" fmla="*/ 15 h 15"/>
                  <a:gd name="T8" fmla="*/ 0 w 542"/>
                  <a:gd name="T9" fmla="*/ 0 h 15"/>
                  <a:gd name="T10" fmla="*/ 62 w 542"/>
                  <a:gd name="T11" fmla="*/ 0 h 15"/>
                  <a:gd name="T12" fmla="*/ 109 w 542"/>
                  <a:gd name="T13" fmla="*/ 0 h 15"/>
                  <a:gd name="T14" fmla="*/ 109 w 542"/>
                  <a:gd name="T15" fmla="*/ 15 h 15"/>
                  <a:gd name="T16" fmla="*/ 62 w 542"/>
                  <a:gd name="T17" fmla="*/ 15 h 15"/>
                  <a:gd name="T18" fmla="*/ 62 w 542"/>
                  <a:gd name="T19" fmla="*/ 0 h 15"/>
                  <a:gd name="T20" fmla="*/ 124 w 542"/>
                  <a:gd name="T21" fmla="*/ 0 h 15"/>
                  <a:gd name="T22" fmla="*/ 170 w 542"/>
                  <a:gd name="T23" fmla="*/ 0 h 15"/>
                  <a:gd name="T24" fmla="*/ 170 w 542"/>
                  <a:gd name="T25" fmla="*/ 15 h 15"/>
                  <a:gd name="T26" fmla="*/ 124 w 542"/>
                  <a:gd name="T27" fmla="*/ 15 h 15"/>
                  <a:gd name="T28" fmla="*/ 124 w 542"/>
                  <a:gd name="T29" fmla="*/ 0 h 15"/>
                  <a:gd name="T30" fmla="*/ 185 w 542"/>
                  <a:gd name="T31" fmla="*/ 0 h 15"/>
                  <a:gd name="T32" fmla="*/ 232 w 542"/>
                  <a:gd name="T33" fmla="*/ 0 h 15"/>
                  <a:gd name="T34" fmla="*/ 232 w 542"/>
                  <a:gd name="T35" fmla="*/ 15 h 15"/>
                  <a:gd name="T36" fmla="*/ 185 w 542"/>
                  <a:gd name="T37" fmla="*/ 15 h 15"/>
                  <a:gd name="T38" fmla="*/ 185 w 542"/>
                  <a:gd name="T39" fmla="*/ 0 h 15"/>
                  <a:gd name="T40" fmla="*/ 248 w 542"/>
                  <a:gd name="T41" fmla="*/ 0 h 15"/>
                  <a:gd name="T42" fmla="*/ 294 w 542"/>
                  <a:gd name="T43" fmla="*/ 0 h 15"/>
                  <a:gd name="T44" fmla="*/ 294 w 542"/>
                  <a:gd name="T45" fmla="*/ 15 h 15"/>
                  <a:gd name="T46" fmla="*/ 248 w 542"/>
                  <a:gd name="T47" fmla="*/ 15 h 15"/>
                  <a:gd name="T48" fmla="*/ 248 w 542"/>
                  <a:gd name="T49" fmla="*/ 0 h 15"/>
                  <a:gd name="T50" fmla="*/ 309 w 542"/>
                  <a:gd name="T51" fmla="*/ 0 h 15"/>
                  <a:gd name="T52" fmla="*/ 356 w 542"/>
                  <a:gd name="T53" fmla="*/ 0 h 15"/>
                  <a:gd name="T54" fmla="*/ 356 w 542"/>
                  <a:gd name="T55" fmla="*/ 15 h 15"/>
                  <a:gd name="T56" fmla="*/ 309 w 542"/>
                  <a:gd name="T57" fmla="*/ 15 h 15"/>
                  <a:gd name="T58" fmla="*/ 309 w 542"/>
                  <a:gd name="T59" fmla="*/ 0 h 15"/>
                  <a:gd name="T60" fmla="*/ 372 w 542"/>
                  <a:gd name="T61" fmla="*/ 0 h 15"/>
                  <a:gd name="T62" fmla="*/ 418 w 542"/>
                  <a:gd name="T63" fmla="*/ 0 h 15"/>
                  <a:gd name="T64" fmla="*/ 418 w 542"/>
                  <a:gd name="T65" fmla="*/ 15 h 15"/>
                  <a:gd name="T66" fmla="*/ 372 w 542"/>
                  <a:gd name="T67" fmla="*/ 15 h 15"/>
                  <a:gd name="T68" fmla="*/ 372 w 542"/>
                  <a:gd name="T69" fmla="*/ 0 h 15"/>
                  <a:gd name="T70" fmla="*/ 433 w 542"/>
                  <a:gd name="T71" fmla="*/ 0 h 15"/>
                  <a:gd name="T72" fmla="*/ 480 w 542"/>
                  <a:gd name="T73" fmla="*/ 0 h 15"/>
                  <a:gd name="T74" fmla="*/ 480 w 542"/>
                  <a:gd name="T75" fmla="*/ 15 h 15"/>
                  <a:gd name="T76" fmla="*/ 433 w 542"/>
                  <a:gd name="T77" fmla="*/ 15 h 15"/>
                  <a:gd name="T78" fmla="*/ 433 w 542"/>
                  <a:gd name="T79" fmla="*/ 0 h 15"/>
                  <a:gd name="T80" fmla="*/ 496 w 542"/>
                  <a:gd name="T81" fmla="*/ 0 h 15"/>
                  <a:gd name="T82" fmla="*/ 542 w 542"/>
                  <a:gd name="T83" fmla="*/ 0 h 15"/>
                  <a:gd name="T84" fmla="*/ 542 w 542"/>
                  <a:gd name="T85" fmla="*/ 15 h 15"/>
                  <a:gd name="T86" fmla="*/ 496 w 542"/>
                  <a:gd name="T87" fmla="*/ 15 h 15"/>
                  <a:gd name="T88" fmla="*/ 496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6" y="0"/>
                    </a:lnTo>
                    <a:lnTo>
                      <a:pt x="46" y="15"/>
                    </a:lnTo>
                    <a:lnTo>
                      <a:pt x="0" y="15"/>
                    </a:lnTo>
                    <a:lnTo>
                      <a:pt x="0" y="0"/>
                    </a:lnTo>
                    <a:close/>
                    <a:moveTo>
                      <a:pt x="62" y="0"/>
                    </a:moveTo>
                    <a:lnTo>
                      <a:pt x="109" y="0"/>
                    </a:lnTo>
                    <a:lnTo>
                      <a:pt x="109" y="15"/>
                    </a:lnTo>
                    <a:lnTo>
                      <a:pt x="62" y="15"/>
                    </a:lnTo>
                    <a:lnTo>
                      <a:pt x="62" y="0"/>
                    </a:lnTo>
                    <a:close/>
                    <a:moveTo>
                      <a:pt x="124" y="0"/>
                    </a:moveTo>
                    <a:lnTo>
                      <a:pt x="170" y="0"/>
                    </a:lnTo>
                    <a:lnTo>
                      <a:pt x="170" y="15"/>
                    </a:lnTo>
                    <a:lnTo>
                      <a:pt x="124" y="15"/>
                    </a:lnTo>
                    <a:lnTo>
                      <a:pt x="124" y="0"/>
                    </a:lnTo>
                    <a:close/>
                    <a:moveTo>
                      <a:pt x="185" y="0"/>
                    </a:moveTo>
                    <a:lnTo>
                      <a:pt x="232" y="0"/>
                    </a:lnTo>
                    <a:lnTo>
                      <a:pt x="232" y="15"/>
                    </a:lnTo>
                    <a:lnTo>
                      <a:pt x="185" y="15"/>
                    </a:lnTo>
                    <a:lnTo>
                      <a:pt x="185" y="0"/>
                    </a:lnTo>
                    <a:close/>
                    <a:moveTo>
                      <a:pt x="248" y="0"/>
                    </a:moveTo>
                    <a:lnTo>
                      <a:pt x="294" y="0"/>
                    </a:lnTo>
                    <a:lnTo>
                      <a:pt x="294" y="15"/>
                    </a:lnTo>
                    <a:lnTo>
                      <a:pt x="248" y="15"/>
                    </a:lnTo>
                    <a:lnTo>
                      <a:pt x="248" y="0"/>
                    </a:lnTo>
                    <a:close/>
                    <a:moveTo>
                      <a:pt x="309" y="0"/>
                    </a:moveTo>
                    <a:lnTo>
                      <a:pt x="356" y="0"/>
                    </a:lnTo>
                    <a:lnTo>
                      <a:pt x="356" y="15"/>
                    </a:lnTo>
                    <a:lnTo>
                      <a:pt x="309" y="15"/>
                    </a:lnTo>
                    <a:lnTo>
                      <a:pt x="309" y="0"/>
                    </a:lnTo>
                    <a:close/>
                    <a:moveTo>
                      <a:pt x="372" y="0"/>
                    </a:moveTo>
                    <a:lnTo>
                      <a:pt x="418" y="0"/>
                    </a:lnTo>
                    <a:lnTo>
                      <a:pt x="418" y="15"/>
                    </a:lnTo>
                    <a:lnTo>
                      <a:pt x="372" y="15"/>
                    </a:lnTo>
                    <a:lnTo>
                      <a:pt x="372" y="0"/>
                    </a:lnTo>
                    <a:close/>
                    <a:moveTo>
                      <a:pt x="433" y="0"/>
                    </a:moveTo>
                    <a:lnTo>
                      <a:pt x="480" y="0"/>
                    </a:lnTo>
                    <a:lnTo>
                      <a:pt x="480" y="15"/>
                    </a:lnTo>
                    <a:lnTo>
                      <a:pt x="433" y="15"/>
                    </a:lnTo>
                    <a:lnTo>
                      <a:pt x="433" y="0"/>
                    </a:lnTo>
                    <a:close/>
                    <a:moveTo>
                      <a:pt x="496" y="0"/>
                    </a:moveTo>
                    <a:lnTo>
                      <a:pt x="542" y="0"/>
                    </a:lnTo>
                    <a:lnTo>
                      <a:pt x="542" y="15"/>
                    </a:lnTo>
                    <a:lnTo>
                      <a:pt x="496" y="15"/>
                    </a:lnTo>
                    <a:lnTo>
                      <a:pt x="496"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4" name="Freeform 390"/>
              <p:cNvSpPr>
                <a:spLocks noEditPoints="1"/>
              </p:cNvSpPr>
              <p:nvPr/>
            </p:nvSpPr>
            <p:spPr bwMode="auto">
              <a:xfrm>
                <a:off x="3562" y="1944"/>
                <a:ext cx="542" cy="15"/>
              </a:xfrm>
              <a:custGeom>
                <a:avLst/>
                <a:gdLst>
                  <a:gd name="T0" fmla="*/ 0 w 542"/>
                  <a:gd name="T1" fmla="*/ 0 h 15"/>
                  <a:gd name="T2" fmla="*/ 46 w 542"/>
                  <a:gd name="T3" fmla="*/ 0 h 15"/>
                  <a:gd name="T4" fmla="*/ 46 w 542"/>
                  <a:gd name="T5" fmla="*/ 15 h 15"/>
                  <a:gd name="T6" fmla="*/ 0 w 542"/>
                  <a:gd name="T7" fmla="*/ 15 h 15"/>
                  <a:gd name="T8" fmla="*/ 0 w 542"/>
                  <a:gd name="T9" fmla="*/ 0 h 15"/>
                  <a:gd name="T10" fmla="*/ 62 w 542"/>
                  <a:gd name="T11" fmla="*/ 0 h 15"/>
                  <a:gd name="T12" fmla="*/ 108 w 542"/>
                  <a:gd name="T13" fmla="*/ 0 h 15"/>
                  <a:gd name="T14" fmla="*/ 108 w 542"/>
                  <a:gd name="T15" fmla="*/ 15 h 15"/>
                  <a:gd name="T16" fmla="*/ 62 w 542"/>
                  <a:gd name="T17" fmla="*/ 15 h 15"/>
                  <a:gd name="T18" fmla="*/ 62 w 542"/>
                  <a:gd name="T19" fmla="*/ 0 h 15"/>
                  <a:gd name="T20" fmla="*/ 124 w 542"/>
                  <a:gd name="T21" fmla="*/ 0 h 15"/>
                  <a:gd name="T22" fmla="*/ 170 w 542"/>
                  <a:gd name="T23" fmla="*/ 0 h 15"/>
                  <a:gd name="T24" fmla="*/ 170 w 542"/>
                  <a:gd name="T25" fmla="*/ 15 h 15"/>
                  <a:gd name="T26" fmla="*/ 124 w 542"/>
                  <a:gd name="T27" fmla="*/ 15 h 15"/>
                  <a:gd name="T28" fmla="*/ 124 w 542"/>
                  <a:gd name="T29" fmla="*/ 0 h 15"/>
                  <a:gd name="T30" fmla="*/ 185 w 542"/>
                  <a:gd name="T31" fmla="*/ 0 h 15"/>
                  <a:gd name="T32" fmla="*/ 232 w 542"/>
                  <a:gd name="T33" fmla="*/ 0 h 15"/>
                  <a:gd name="T34" fmla="*/ 232 w 542"/>
                  <a:gd name="T35" fmla="*/ 15 h 15"/>
                  <a:gd name="T36" fmla="*/ 185 w 542"/>
                  <a:gd name="T37" fmla="*/ 15 h 15"/>
                  <a:gd name="T38" fmla="*/ 185 w 542"/>
                  <a:gd name="T39" fmla="*/ 0 h 15"/>
                  <a:gd name="T40" fmla="*/ 248 w 542"/>
                  <a:gd name="T41" fmla="*/ 0 h 15"/>
                  <a:gd name="T42" fmla="*/ 294 w 542"/>
                  <a:gd name="T43" fmla="*/ 0 h 15"/>
                  <a:gd name="T44" fmla="*/ 294 w 542"/>
                  <a:gd name="T45" fmla="*/ 15 h 15"/>
                  <a:gd name="T46" fmla="*/ 248 w 542"/>
                  <a:gd name="T47" fmla="*/ 15 h 15"/>
                  <a:gd name="T48" fmla="*/ 248 w 542"/>
                  <a:gd name="T49" fmla="*/ 0 h 15"/>
                  <a:gd name="T50" fmla="*/ 309 w 542"/>
                  <a:gd name="T51" fmla="*/ 0 h 15"/>
                  <a:gd name="T52" fmla="*/ 356 w 542"/>
                  <a:gd name="T53" fmla="*/ 0 h 15"/>
                  <a:gd name="T54" fmla="*/ 356 w 542"/>
                  <a:gd name="T55" fmla="*/ 15 h 15"/>
                  <a:gd name="T56" fmla="*/ 309 w 542"/>
                  <a:gd name="T57" fmla="*/ 15 h 15"/>
                  <a:gd name="T58" fmla="*/ 309 w 542"/>
                  <a:gd name="T59" fmla="*/ 0 h 15"/>
                  <a:gd name="T60" fmla="*/ 371 w 542"/>
                  <a:gd name="T61" fmla="*/ 0 h 15"/>
                  <a:gd name="T62" fmla="*/ 418 w 542"/>
                  <a:gd name="T63" fmla="*/ 0 h 15"/>
                  <a:gd name="T64" fmla="*/ 418 w 542"/>
                  <a:gd name="T65" fmla="*/ 15 h 15"/>
                  <a:gd name="T66" fmla="*/ 371 w 542"/>
                  <a:gd name="T67" fmla="*/ 15 h 15"/>
                  <a:gd name="T68" fmla="*/ 371 w 542"/>
                  <a:gd name="T69" fmla="*/ 0 h 15"/>
                  <a:gd name="T70" fmla="*/ 433 w 542"/>
                  <a:gd name="T71" fmla="*/ 0 h 15"/>
                  <a:gd name="T72" fmla="*/ 480 w 542"/>
                  <a:gd name="T73" fmla="*/ 0 h 15"/>
                  <a:gd name="T74" fmla="*/ 480 w 542"/>
                  <a:gd name="T75" fmla="*/ 15 h 15"/>
                  <a:gd name="T76" fmla="*/ 433 w 542"/>
                  <a:gd name="T77" fmla="*/ 15 h 15"/>
                  <a:gd name="T78" fmla="*/ 433 w 542"/>
                  <a:gd name="T79" fmla="*/ 0 h 15"/>
                  <a:gd name="T80" fmla="*/ 496 w 542"/>
                  <a:gd name="T81" fmla="*/ 0 h 15"/>
                  <a:gd name="T82" fmla="*/ 542 w 542"/>
                  <a:gd name="T83" fmla="*/ 0 h 15"/>
                  <a:gd name="T84" fmla="*/ 542 w 542"/>
                  <a:gd name="T85" fmla="*/ 15 h 15"/>
                  <a:gd name="T86" fmla="*/ 496 w 542"/>
                  <a:gd name="T87" fmla="*/ 15 h 15"/>
                  <a:gd name="T88" fmla="*/ 496 w 542"/>
                  <a:gd name="T89" fmla="*/ 0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2"/>
                  <a:gd name="T136" fmla="*/ 0 h 15"/>
                  <a:gd name="T137" fmla="*/ 542 w 542"/>
                  <a:gd name="T138" fmla="*/ 15 h 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2" h="15">
                    <a:moveTo>
                      <a:pt x="0" y="0"/>
                    </a:moveTo>
                    <a:lnTo>
                      <a:pt x="46" y="0"/>
                    </a:lnTo>
                    <a:lnTo>
                      <a:pt x="46" y="15"/>
                    </a:lnTo>
                    <a:lnTo>
                      <a:pt x="0" y="15"/>
                    </a:lnTo>
                    <a:lnTo>
                      <a:pt x="0" y="0"/>
                    </a:lnTo>
                    <a:close/>
                    <a:moveTo>
                      <a:pt x="62" y="0"/>
                    </a:moveTo>
                    <a:lnTo>
                      <a:pt x="108" y="0"/>
                    </a:lnTo>
                    <a:lnTo>
                      <a:pt x="108" y="15"/>
                    </a:lnTo>
                    <a:lnTo>
                      <a:pt x="62" y="15"/>
                    </a:lnTo>
                    <a:lnTo>
                      <a:pt x="62" y="0"/>
                    </a:lnTo>
                    <a:close/>
                    <a:moveTo>
                      <a:pt x="124" y="0"/>
                    </a:moveTo>
                    <a:lnTo>
                      <a:pt x="170" y="0"/>
                    </a:lnTo>
                    <a:lnTo>
                      <a:pt x="170" y="15"/>
                    </a:lnTo>
                    <a:lnTo>
                      <a:pt x="124" y="15"/>
                    </a:lnTo>
                    <a:lnTo>
                      <a:pt x="124" y="0"/>
                    </a:lnTo>
                    <a:close/>
                    <a:moveTo>
                      <a:pt x="185" y="0"/>
                    </a:moveTo>
                    <a:lnTo>
                      <a:pt x="232" y="0"/>
                    </a:lnTo>
                    <a:lnTo>
                      <a:pt x="232" y="15"/>
                    </a:lnTo>
                    <a:lnTo>
                      <a:pt x="185" y="15"/>
                    </a:lnTo>
                    <a:lnTo>
                      <a:pt x="185" y="0"/>
                    </a:lnTo>
                    <a:close/>
                    <a:moveTo>
                      <a:pt x="248" y="0"/>
                    </a:moveTo>
                    <a:lnTo>
                      <a:pt x="294" y="0"/>
                    </a:lnTo>
                    <a:lnTo>
                      <a:pt x="294" y="15"/>
                    </a:lnTo>
                    <a:lnTo>
                      <a:pt x="248" y="15"/>
                    </a:lnTo>
                    <a:lnTo>
                      <a:pt x="248" y="0"/>
                    </a:lnTo>
                    <a:close/>
                    <a:moveTo>
                      <a:pt x="309" y="0"/>
                    </a:moveTo>
                    <a:lnTo>
                      <a:pt x="356" y="0"/>
                    </a:lnTo>
                    <a:lnTo>
                      <a:pt x="356" y="15"/>
                    </a:lnTo>
                    <a:lnTo>
                      <a:pt x="309" y="15"/>
                    </a:lnTo>
                    <a:lnTo>
                      <a:pt x="309" y="0"/>
                    </a:lnTo>
                    <a:close/>
                    <a:moveTo>
                      <a:pt x="371" y="0"/>
                    </a:moveTo>
                    <a:lnTo>
                      <a:pt x="418" y="0"/>
                    </a:lnTo>
                    <a:lnTo>
                      <a:pt x="418" y="15"/>
                    </a:lnTo>
                    <a:lnTo>
                      <a:pt x="371" y="15"/>
                    </a:lnTo>
                    <a:lnTo>
                      <a:pt x="371" y="0"/>
                    </a:lnTo>
                    <a:close/>
                    <a:moveTo>
                      <a:pt x="433" y="0"/>
                    </a:moveTo>
                    <a:lnTo>
                      <a:pt x="480" y="0"/>
                    </a:lnTo>
                    <a:lnTo>
                      <a:pt x="480" y="15"/>
                    </a:lnTo>
                    <a:lnTo>
                      <a:pt x="433" y="15"/>
                    </a:lnTo>
                    <a:lnTo>
                      <a:pt x="433" y="0"/>
                    </a:lnTo>
                    <a:close/>
                    <a:moveTo>
                      <a:pt x="496" y="0"/>
                    </a:moveTo>
                    <a:lnTo>
                      <a:pt x="542" y="0"/>
                    </a:lnTo>
                    <a:lnTo>
                      <a:pt x="542" y="15"/>
                    </a:lnTo>
                    <a:lnTo>
                      <a:pt x="496" y="15"/>
                    </a:lnTo>
                    <a:lnTo>
                      <a:pt x="496" y="0"/>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5" name="Freeform 391"/>
              <p:cNvSpPr>
                <a:spLocks noEditPoints="1"/>
              </p:cNvSpPr>
              <p:nvPr/>
            </p:nvSpPr>
            <p:spPr bwMode="auto">
              <a:xfrm>
                <a:off x="4119" y="1891"/>
                <a:ext cx="891" cy="68"/>
              </a:xfrm>
              <a:custGeom>
                <a:avLst/>
                <a:gdLst>
                  <a:gd name="T0" fmla="*/ 47 w 891"/>
                  <a:gd name="T1" fmla="*/ 53 h 68"/>
                  <a:gd name="T2" fmla="*/ 0 w 891"/>
                  <a:gd name="T3" fmla="*/ 68 h 68"/>
                  <a:gd name="T4" fmla="*/ 63 w 891"/>
                  <a:gd name="T5" fmla="*/ 53 h 68"/>
                  <a:gd name="T6" fmla="*/ 109 w 891"/>
                  <a:gd name="T7" fmla="*/ 68 h 68"/>
                  <a:gd name="T8" fmla="*/ 63 w 891"/>
                  <a:gd name="T9" fmla="*/ 53 h 68"/>
                  <a:gd name="T10" fmla="*/ 170 w 891"/>
                  <a:gd name="T11" fmla="*/ 53 h 68"/>
                  <a:gd name="T12" fmla="*/ 124 w 891"/>
                  <a:gd name="T13" fmla="*/ 68 h 68"/>
                  <a:gd name="T14" fmla="*/ 187 w 891"/>
                  <a:gd name="T15" fmla="*/ 53 h 68"/>
                  <a:gd name="T16" fmla="*/ 233 w 891"/>
                  <a:gd name="T17" fmla="*/ 68 h 68"/>
                  <a:gd name="T18" fmla="*/ 187 w 891"/>
                  <a:gd name="T19" fmla="*/ 53 h 68"/>
                  <a:gd name="T20" fmla="*/ 294 w 891"/>
                  <a:gd name="T21" fmla="*/ 53 h 68"/>
                  <a:gd name="T22" fmla="*/ 248 w 891"/>
                  <a:gd name="T23" fmla="*/ 68 h 68"/>
                  <a:gd name="T24" fmla="*/ 310 w 891"/>
                  <a:gd name="T25" fmla="*/ 53 h 68"/>
                  <a:gd name="T26" fmla="*/ 357 w 891"/>
                  <a:gd name="T27" fmla="*/ 68 h 68"/>
                  <a:gd name="T28" fmla="*/ 310 w 891"/>
                  <a:gd name="T29" fmla="*/ 53 h 68"/>
                  <a:gd name="T30" fmla="*/ 419 w 891"/>
                  <a:gd name="T31" fmla="*/ 53 h 68"/>
                  <a:gd name="T32" fmla="*/ 372 w 891"/>
                  <a:gd name="T33" fmla="*/ 68 h 68"/>
                  <a:gd name="T34" fmla="*/ 434 w 891"/>
                  <a:gd name="T35" fmla="*/ 53 h 68"/>
                  <a:gd name="T36" fmla="*/ 481 w 891"/>
                  <a:gd name="T37" fmla="*/ 68 h 68"/>
                  <a:gd name="T38" fmla="*/ 434 w 891"/>
                  <a:gd name="T39" fmla="*/ 53 h 68"/>
                  <a:gd name="T40" fmla="*/ 543 w 891"/>
                  <a:gd name="T41" fmla="*/ 53 h 68"/>
                  <a:gd name="T42" fmla="*/ 496 w 891"/>
                  <a:gd name="T43" fmla="*/ 68 h 68"/>
                  <a:gd name="T44" fmla="*/ 558 w 891"/>
                  <a:gd name="T45" fmla="*/ 53 h 68"/>
                  <a:gd name="T46" fmla="*/ 605 w 891"/>
                  <a:gd name="T47" fmla="*/ 68 h 68"/>
                  <a:gd name="T48" fmla="*/ 558 w 891"/>
                  <a:gd name="T49" fmla="*/ 53 h 68"/>
                  <a:gd name="T50" fmla="*/ 667 w 891"/>
                  <a:gd name="T51" fmla="*/ 53 h 68"/>
                  <a:gd name="T52" fmla="*/ 620 w 891"/>
                  <a:gd name="T53" fmla="*/ 68 h 68"/>
                  <a:gd name="T54" fmla="*/ 682 w 891"/>
                  <a:gd name="T55" fmla="*/ 53 h 68"/>
                  <a:gd name="T56" fmla="*/ 728 w 891"/>
                  <a:gd name="T57" fmla="*/ 68 h 68"/>
                  <a:gd name="T58" fmla="*/ 682 w 891"/>
                  <a:gd name="T59" fmla="*/ 53 h 68"/>
                  <a:gd name="T60" fmla="*/ 790 w 891"/>
                  <a:gd name="T61" fmla="*/ 53 h 68"/>
                  <a:gd name="T62" fmla="*/ 744 w 891"/>
                  <a:gd name="T63" fmla="*/ 68 h 68"/>
                  <a:gd name="T64" fmla="*/ 805 w 891"/>
                  <a:gd name="T65" fmla="*/ 53 h 68"/>
                  <a:gd name="T66" fmla="*/ 819 w 891"/>
                  <a:gd name="T67" fmla="*/ 50 h 68"/>
                  <a:gd name="T68" fmla="*/ 834 w 891"/>
                  <a:gd name="T69" fmla="*/ 46 h 68"/>
                  <a:gd name="T70" fmla="*/ 846 w 891"/>
                  <a:gd name="T71" fmla="*/ 40 h 68"/>
                  <a:gd name="T72" fmla="*/ 847 w 891"/>
                  <a:gd name="T73" fmla="*/ 55 h 68"/>
                  <a:gd name="T74" fmla="*/ 830 w 891"/>
                  <a:gd name="T75" fmla="*/ 63 h 68"/>
                  <a:gd name="T76" fmla="*/ 812 w 891"/>
                  <a:gd name="T77" fmla="*/ 66 h 68"/>
                  <a:gd name="T78" fmla="*/ 805 w 891"/>
                  <a:gd name="T79" fmla="*/ 53 h 68"/>
                  <a:gd name="T80" fmla="*/ 858 w 891"/>
                  <a:gd name="T81" fmla="*/ 31 h 68"/>
                  <a:gd name="T82" fmla="*/ 867 w 891"/>
                  <a:gd name="T83" fmla="*/ 22 h 68"/>
                  <a:gd name="T84" fmla="*/ 872 w 891"/>
                  <a:gd name="T85" fmla="*/ 11 h 68"/>
                  <a:gd name="T86" fmla="*/ 875 w 891"/>
                  <a:gd name="T87" fmla="*/ 1 h 68"/>
                  <a:gd name="T88" fmla="*/ 891 w 891"/>
                  <a:gd name="T89" fmla="*/ 1 h 68"/>
                  <a:gd name="T90" fmla="*/ 889 w 891"/>
                  <a:gd name="T91" fmla="*/ 11 h 68"/>
                  <a:gd name="T92" fmla="*/ 883 w 891"/>
                  <a:gd name="T93" fmla="*/ 24 h 68"/>
                  <a:gd name="T94" fmla="*/ 874 w 891"/>
                  <a:gd name="T95" fmla="*/ 36 h 68"/>
                  <a:gd name="T96" fmla="*/ 867 w 891"/>
                  <a:gd name="T97" fmla="*/ 43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1"/>
                  <a:gd name="T148" fmla="*/ 0 h 68"/>
                  <a:gd name="T149" fmla="*/ 891 w 89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1" h="68">
                    <a:moveTo>
                      <a:pt x="0" y="53"/>
                    </a:moveTo>
                    <a:lnTo>
                      <a:pt x="47" y="53"/>
                    </a:lnTo>
                    <a:lnTo>
                      <a:pt x="47" y="68"/>
                    </a:lnTo>
                    <a:lnTo>
                      <a:pt x="0" y="68"/>
                    </a:lnTo>
                    <a:lnTo>
                      <a:pt x="0" y="53"/>
                    </a:lnTo>
                    <a:close/>
                    <a:moveTo>
                      <a:pt x="63" y="53"/>
                    </a:moveTo>
                    <a:lnTo>
                      <a:pt x="109" y="53"/>
                    </a:lnTo>
                    <a:lnTo>
                      <a:pt x="109" y="68"/>
                    </a:lnTo>
                    <a:lnTo>
                      <a:pt x="63" y="68"/>
                    </a:lnTo>
                    <a:lnTo>
                      <a:pt x="63" y="53"/>
                    </a:lnTo>
                    <a:close/>
                    <a:moveTo>
                      <a:pt x="124" y="53"/>
                    </a:moveTo>
                    <a:lnTo>
                      <a:pt x="170" y="53"/>
                    </a:lnTo>
                    <a:lnTo>
                      <a:pt x="170" y="68"/>
                    </a:lnTo>
                    <a:lnTo>
                      <a:pt x="124" y="68"/>
                    </a:lnTo>
                    <a:lnTo>
                      <a:pt x="124" y="53"/>
                    </a:lnTo>
                    <a:close/>
                    <a:moveTo>
                      <a:pt x="187" y="53"/>
                    </a:moveTo>
                    <a:lnTo>
                      <a:pt x="233" y="53"/>
                    </a:lnTo>
                    <a:lnTo>
                      <a:pt x="233" y="68"/>
                    </a:lnTo>
                    <a:lnTo>
                      <a:pt x="187" y="68"/>
                    </a:lnTo>
                    <a:lnTo>
                      <a:pt x="187" y="53"/>
                    </a:lnTo>
                    <a:close/>
                    <a:moveTo>
                      <a:pt x="248" y="53"/>
                    </a:moveTo>
                    <a:lnTo>
                      <a:pt x="294" y="53"/>
                    </a:lnTo>
                    <a:lnTo>
                      <a:pt x="294" y="68"/>
                    </a:lnTo>
                    <a:lnTo>
                      <a:pt x="248" y="68"/>
                    </a:lnTo>
                    <a:lnTo>
                      <a:pt x="248" y="53"/>
                    </a:lnTo>
                    <a:close/>
                    <a:moveTo>
                      <a:pt x="310" y="53"/>
                    </a:moveTo>
                    <a:lnTo>
                      <a:pt x="357" y="53"/>
                    </a:lnTo>
                    <a:lnTo>
                      <a:pt x="357" y="68"/>
                    </a:lnTo>
                    <a:lnTo>
                      <a:pt x="310" y="68"/>
                    </a:lnTo>
                    <a:lnTo>
                      <a:pt x="310" y="53"/>
                    </a:lnTo>
                    <a:close/>
                    <a:moveTo>
                      <a:pt x="372" y="53"/>
                    </a:moveTo>
                    <a:lnTo>
                      <a:pt x="419" y="53"/>
                    </a:lnTo>
                    <a:lnTo>
                      <a:pt x="419" y="68"/>
                    </a:lnTo>
                    <a:lnTo>
                      <a:pt x="372" y="68"/>
                    </a:lnTo>
                    <a:lnTo>
                      <a:pt x="372" y="53"/>
                    </a:lnTo>
                    <a:close/>
                    <a:moveTo>
                      <a:pt x="434" y="53"/>
                    </a:moveTo>
                    <a:lnTo>
                      <a:pt x="481" y="53"/>
                    </a:lnTo>
                    <a:lnTo>
                      <a:pt x="481" y="68"/>
                    </a:lnTo>
                    <a:lnTo>
                      <a:pt x="434" y="68"/>
                    </a:lnTo>
                    <a:lnTo>
                      <a:pt x="434" y="53"/>
                    </a:lnTo>
                    <a:close/>
                    <a:moveTo>
                      <a:pt x="496" y="53"/>
                    </a:moveTo>
                    <a:lnTo>
                      <a:pt x="543" y="53"/>
                    </a:lnTo>
                    <a:lnTo>
                      <a:pt x="543" y="68"/>
                    </a:lnTo>
                    <a:lnTo>
                      <a:pt x="496" y="68"/>
                    </a:lnTo>
                    <a:lnTo>
                      <a:pt x="496" y="53"/>
                    </a:lnTo>
                    <a:close/>
                    <a:moveTo>
                      <a:pt x="558" y="53"/>
                    </a:moveTo>
                    <a:lnTo>
                      <a:pt x="605" y="53"/>
                    </a:lnTo>
                    <a:lnTo>
                      <a:pt x="605" y="68"/>
                    </a:lnTo>
                    <a:lnTo>
                      <a:pt x="558" y="68"/>
                    </a:lnTo>
                    <a:lnTo>
                      <a:pt x="558" y="53"/>
                    </a:lnTo>
                    <a:close/>
                    <a:moveTo>
                      <a:pt x="620" y="53"/>
                    </a:moveTo>
                    <a:lnTo>
                      <a:pt x="667" y="53"/>
                    </a:lnTo>
                    <a:lnTo>
                      <a:pt x="667" y="68"/>
                    </a:lnTo>
                    <a:lnTo>
                      <a:pt x="620" y="68"/>
                    </a:lnTo>
                    <a:lnTo>
                      <a:pt x="620" y="53"/>
                    </a:lnTo>
                    <a:close/>
                    <a:moveTo>
                      <a:pt x="682" y="53"/>
                    </a:moveTo>
                    <a:lnTo>
                      <a:pt x="728" y="53"/>
                    </a:lnTo>
                    <a:lnTo>
                      <a:pt x="728" y="68"/>
                    </a:lnTo>
                    <a:lnTo>
                      <a:pt x="682" y="68"/>
                    </a:lnTo>
                    <a:lnTo>
                      <a:pt x="682" y="53"/>
                    </a:lnTo>
                    <a:close/>
                    <a:moveTo>
                      <a:pt x="744" y="53"/>
                    </a:moveTo>
                    <a:lnTo>
                      <a:pt x="790" y="53"/>
                    </a:lnTo>
                    <a:lnTo>
                      <a:pt x="790" y="68"/>
                    </a:lnTo>
                    <a:lnTo>
                      <a:pt x="744" y="68"/>
                    </a:lnTo>
                    <a:lnTo>
                      <a:pt x="744" y="53"/>
                    </a:lnTo>
                    <a:close/>
                    <a:moveTo>
                      <a:pt x="805" y="53"/>
                    </a:moveTo>
                    <a:lnTo>
                      <a:pt x="810" y="52"/>
                    </a:lnTo>
                    <a:lnTo>
                      <a:pt x="819" y="50"/>
                    </a:lnTo>
                    <a:lnTo>
                      <a:pt x="827" y="49"/>
                    </a:lnTo>
                    <a:lnTo>
                      <a:pt x="834" y="46"/>
                    </a:lnTo>
                    <a:lnTo>
                      <a:pt x="840" y="43"/>
                    </a:lnTo>
                    <a:lnTo>
                      <a:pt x="846" y="40"/>
                    </a:lnTo>
                    <a:lnTo>
                      <a:pt x="854" y="52"/>
                    </a:lnTo>
                    <a:lnTo>
                      <a:pt x="847" y="55"/>
                    </a:lnTo>
                    <a:lnTo>
                      <a:pt x="839" y="59"/>
                    </a:lnTo>
                    <a:lnTo>
                      <a:pt x="830" y="63"/>
                    </a:lnTo>
                    <a:lnTo>
                      <a:pt x="822" y="65"/>
                    </a:lnTo>
                    <a:lnTo>
                      <a:pt x="812" y="66"/>
                    </a:lnTo>
                    <a:lnTo>
                      <a:pt x="807" y="67"/>
                    </a:lnTo>
                    <a:lnTo>
                      <a:pt x="805" y="53"/>
                    </a:lnTo>
                    <a:close/>
                    <a:moveTo>
                      <a:pt x="857" y="32"/>
                    </a:moveTo>
                    <a:lnTo>
                      <a:pt x="858" y="31"/>
                    </a:lnTo>
                    <a:lnTo>
                      <a:pt x="862" y="27"/>
                    </a:lnTo>
                    <a:lnTo>
                      <a:pt x="867" y="22"/>
                    </a:lnTo>
                    <a:lnTo>
                      <a:pt x="869" y="17"/>
                    </a:lnTo>
                    <a:lnTo>
                      <a:pt x="872" y="11"/>
                    </a:lnTo>
                    <a:lnTo>
                      <a:pt x="874" y="6"/>
                    </a:lnTo>
                    <a:lnTo>
                      <a:pt x="875" y="1"/>
                    </a:lnTo>
                    <a:lnTo>
                      <a:pt x="875" y="0"/>
                    </a:lnTo>
                    <a:lnTo>
                      <a:pt x="891" y="1"/>
                    </a:lnTo>
                    <a:lnTo>
                      <a:pt x="890" y="3"/>
                    </a:lnTo>
                    <a:lnTo>
                      <a:pt x="889" y="11"/>
                    </a:lnTo>
                    <a:lnTo>
                      <a:pt x="886" y="18"/>
                    </a:lnTo>
                    <a:lnTo>
                      <a:pt x="883" y="24"/>
                    </a:lnTo>
                    <a:lnTo>
                      <a:pt x="878" y="31"/>
                    </a:lnTo>
                    <a:lnTo>
                      <a:pt x="874" y="36"/>
                    </a:lnTo>
                    <a:lnTo>
                      <a:pt x="868" y="42"/>
                    </a:lnTo>
                    <a:lnTo>
                      <a:pt x="867" y="43"/>
                    </a:lnTo>
                    <a:lnTo>
                      <a:pt x="857" y="32"/>
                    </a:lnTo>
                    <a:close/>
                  </a:path>
                </a:pathLst>
              </a:cu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6" name="Freeform 392"/>
              <p:cNvSpPr>
                <a:spLocks/>
              </p:cNvSpPr>
              <p:nvPr/>
            </p:nvSpPr>
            <p:spPr bwMode="auto">
              <a:xfrm>
                <a:off x="318" y="1886"/>
                <a:ext cx="31" cy="44"/>
              </a:xfrm>
              <a:custGeom>
                <a:avLst/>
                <a:gdLst>
                  <a:gd name="T0" fmla="*/ 16 w 31"/>
                  <a:gd name="T1" fmla="*/ 0 h 44"/>
                  <a:gd name="T2" fmla="*/ 16 w 31"/>
                  <a:gd name="T3" fmla="*/ 7 h 44"/>
                  <a:gd name="T4" fmla="*/ 18 w 31"/>
                  <a:gd name="T5" fmla="*/ 12 h 44"/>
                  <a:gd name="T6" fmla="*/ 19 w 31"/>
                  <a:gd name="T7" fmla="*/ 18 h 44"/>
                  <a:gd name="T8" fmla="*/ 22 w 31"/>
                  <a:gd name="T9" fmla="*/ 23 h 44"/>
                  <a:gd name="T10" fmla="*/ 25 w 31"/>
                  <a:gd name="T11" fmla="*/ 28 h 44"/>
                  <a:gd name="T12" fmla="*/ 29 w 31"/>
                  <a:gd name="T13" fmla="*/ 32 h 44"/>
                  <a:gd name="T14" fmla="*/ 31 w 31"/>
                  <a:gd name="T15" fmla="*/ 34 h 44"/>
                  <a:gd name="T16" fmla="*/ 19 w 31"/>
                  <a:gd name="T17" fmla="*/ 44 h 44"/>
                  <a:gd name="T18" fmla="*/ 17 w 31"/>
                  <a:gd name="T19" fmla="*/ 41 h 44"/>
                  <a:gd name="T20" fmla="*/ 12 w 31"/>
                  <a:gd name="T21" fmla="*/ 35 h 44"/>
                  <a:gd name="T22" fmla="*/ 8 w 31"/>
                  <a:gd name="T23" fmla="*/ 29 h 44"/>
                  <a:gd name="T24" fmla="*/ 4 w 31"/>
                  <a:gd name="T25" fmla="*/ 22 h 44"/>
                  <a:gd name="T26" fmla="*/ 2 w 31"/>
                  <a:gd name="T27" fmla="*/ 15 h 44"/>
                  <a:gd name="T28" fmla="*/ 0 w 31"/>
                  <a:gd name="T29" fmla="*/ 8 h 44"/>
                  <a:gd name="T30" fmla="*/ 0 w 31"/>
                  <a:gd name="T31" fmla="*/ 1 h 44"/>
                  <a:gd name="T32" fmla="*/ 16 w 31"/>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44"/>
                  <a:gd name="T53" fmla="*/ 31 w 31"/>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44">
                    <a:moveTo>
                      <a:pt x="16" y="0"/>
                    </a:moveTo>
                    <a:lnTo>
                      <a:pt x="16" y="7"/>
                    </a:lnTo>
                    <a:lnTo>
                      <a:pt x="18" y="12"/>
                    </a:lnTo>
                    <a:lnTo>
                      <a:pt x="19" y="18"/>
                    </a:lnTo>
                    <a:lnTo>
                      <a:pt x="22" y="23"/>
                    </a:lnTo>
                    <a:lnTo>
                      <a:pt x="25" y="28"/>
                    </a:lnTo>
                    <a:lnTo>
                      <a:pt x="29" y="32"/>
                    </a:lnTo>
                    <a:lnTo>
                      <a:pt x="31" y="34"/>
                    </a:lnTo>
                    <a:lnTo>
                      <a:pt x="19" y="44"/>
                    </a:lnTo>
                    <a:lnTo>
                      <a:pt x="17" y="41"/>
                    </a:lnTo>
                    <a:lnTo>
                      <a:pt x="12" y="35"/>
                    </a:lnTo>
                    <a:lnTo>
                      <a:pt x="8" y="29"/>
                    </a:lnTo>
                    <a:lnTo>
                      <a:pt x="4" y="22"/>
                    </a:lnTo>
                    <a:lnTo>
                      <a:pt x="2" y="15"/>
                    </a:lnTo>
                    <a:lnTo>
                      <a:pt x="0" y="8"/>
                    </a:lnTo>
                    <a:lnTo>
                      <a:pt x="0" y="1"/>
                    </a:lnTo>
                    <a:lnTo>
                      <a:pt x="16"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7" name="Freeform 393"/>
              <p:cNvSpPr>
                <a:spLocks/>
              </p:cNvSpPr>
              <p:nvPr/>
            </p:nvSpPr>
            <p:spPr bwMode="auto">
              <a:xfrm>
                <a:off x="350" y="1929"/>
                <a:ext cx="49" cy="28"/>
              </a:xfrm>
              <a:custGeom>
                <a:avLst/>
                <a:gdLst>
                  <a:gd name="T0" fmla="*/ 9 w 49"/>
                  <a:gd name="T1" fmla="*/ 0 h 28"/>
                  <a:gd name="T2" fmla="*/ 13 w 49"/>
                  <a:gd name="T3" fmla="*/ 2 h 28"/>
                  <a:gd name="T4" fmla="*/ 19 w 49"/>
                  <a:gd name="T5" fmla="*/ 6 h 28"/>
                  <a:gd name="T6" fmla="*/ 26 w 49"/>
                  <a:gd name="T7" fmla="*/ 8 h 28"/>
                  <a:gd name="T8" fmla="*/ 34 w 49"/>
                  <a:gd name="T9" fmla="*/ 11 h 28"/>
                  <a:gd name="T10" fmla="*/ 41 w 49"/>
                  <a:gd name="T11" fmla="*/ 13 h 28"/>
                  <a:gd name="T12" fmla="*/ 49 w 49"/>
                  <a:gd name="T13" fmla="*/ 14 h 28"/>
                  <a:gd name="T14" fmla="*/ 46 w 49"/>
                  <a:gd name="T15" fmla="*/ 28 h 28"/>
                  <a:gd name="T16" fmla="*/ 45 w 49"/>
                  <a:gd name="T17" fmla="*/ 28 h 28"/>
                  <a:gd name="T18" fmla="*/ 36 w 49"/>
                  <a:gd name="T19" fmla="*/ 27 h 28"/>
                  <a:gd name="T20" fmla="*/ 28 w 49"/>
                  <a:gd name="T21" fmla="*/ 23 h 28"/>
                  <a:gd name="T22" fmla="*/ 19 w 49"/>
                  <a:gd name="T23" fmla="*/ 21 h 28"/>
                  <a:gd name="T24" fmla="*/ 11 w 49"/>
                  <a:gd name="T25" fmla="*/ 17 h 28"/>
                  <a:gd name="T26" fmla="*/ 4 w 49"/>
                  <a:gd name="T27" fmla="*/ 13 h 28"/>
                  <a:gd name="T28" fmla="*/ 0 w 49"/>
                  <a:gd name="T29" fmla="*/ 11 h 28"/>
                  <a:gd name="T30" fmla="*/ 9 w 49"/>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28"/>
                  <a:gd name="T50" fmla="*/ 49 w 4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28">
                    <a:moveTo>
                      <a:pt x="9" y="0"/>
                    </a:moveTo>
                    <a:lnTo>
                      <a:pt x="13" y="2"/>
                    </a:lnTo>
                    <a:lnTo>
                      <a:pt x="19" y="6"/>
                    </a:lnTo>
                    <a:lnTo>
                      <a:pt x="26" y="8"/>
                    </a:lnTo>
                    <a:lnTo>
                      <a:pt x="34" y="11"/>
                    </a:lnTo>
                    <a:lnTo>
                      <a:pt x="41" y="13"/>
                    </a:lnTo>
                    <a:lnTo>
                      <a:pt x="49" y="14"/>
                    </a:lnTo>
                    <a:lnTo>
                      <a:pt x="46" y="28"/>
                    </a:lnTo>
                    <a:lnTo>
                      <a:pt x="45" y="28"/>
                    </a:lnTo>
                    <a:lnTo>
                      <a:pt x="36" y="27"/>
                    </a:lnTo>
                    <a:lnTo>
                      <a:pt x="28" y="23"/>
                    </a:lnTo>
                    <a:lnTo>
                      <a:pt x="19" y="21"/>
                    </a:lnTo>
                    <a:lnTo>
                      <a:pt x="11" y="17"/>
                    </a:lnTo>
                    <a:lnTo>
                      <a:pt x="4" y="13"/>
                    </a:lnTo>
                    <a:lnTo>
                      <a:pt x="0" y="11"/>
                    </a:lnTo>
                    <a:lnTo>
                      <a:pt x="9" y="0"/>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8" name="Freeform 394"/>
              <p:cNvSpPr>
                <a:spLocks/>
              </p:cNvSpPr>
              <p:nvPr/>
            </p:nvSpPr>
            <p:spPr bwMode="auto">
              <a:xfrm>
                <a:off x="412" y="1944"/>
                <a:ext cx="48" cy="15"/>
              </a:xfrm>
              <a:custGeom>
                <a:avLst/>
                <a:gdLst>
                  <a:gd name="T0" fmla="*/ 1 w 48"/>
                  <a:gd name="T1" fmla="*/ 0 h 15"/>
                  <a:gd name="T2" fmla="*/ 4 w 48"/>
                  <a:gd name="T3" fmla="*/ 0 h 15"/>
                  <a:gd name="T4" fmla="*/ 48 w 48"/>
                  <a:gd name="T5" fmla="*/ 0 h 15"/>
                  <a:gd name="T6" fmla="*/ 48 w 48"/>
                  <a:gd name="T7" fmla="*/ 15 h 15"/>
                  <a:gd name="T8" fmla="*/ 3 w 48"/>
                  <a:gd name="T9" fmla="*/ 15 h 15"/>
                  <a:gd name="T10" fmla="*/ 0 w 48"/>
                  <a:gd name="T11" fmla="*/ 15 h 15"/>
                  <a:gd name="T12" fmla="*/ 1 w 48"/>
                  <a:gd name="T13" fmla="*/ 0 h 15"/>
                  <a:gd name="T14" fmla="*/ 0 60000 65536"/>
                  <a:gd name="T15" fmla="*/ 0 60000 65536"/>
                  <a:gd name="T16" fmla="*/ 0 60000 65536"/>
                  <a:gd name="T17" fmla="*/ 0 60000 65536"/>
                  <a:gd name="T18" fmla="*/ 0 60000 65536"/>
                  <a:gd name="T19" fmla="*/ 0 60000 65536"/>
                  <a:gd name="T20" fmla="*/ 0 60000 65536"/>
                  <a:gd name="T21" fmla="*/ 0 w 48"/>
                  <a:gd name="T22" fmla="*/ 0 h 15"/>
                  <a:gd name="T23" fmla="*/ 48 w 48"/>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5">
                    <a:moveTo>
                      <a:pt x="1" y="0"/>
                    </a:moveTo>
                    <a:lnTo>
                      <a:pt x="4" y="0"/>
                    </a:lnTo>
                    <a:lnTo>
                      <a:pt x="48" y="0"/>
                    </a:lnTo>
                    <a:lnTo>
                      <a:pt x="48" y="15"/>
                    </a:lnTo>
                    <a:lnTo>
                      <a:pt x="3" y="15"/>
                    </a:lnTo>
                    <a:lnTo>
                      <a:pt x="0" y="15"/>
                    </a:lnTo>
                    <a:lnTo>
                      <a:pt x="1" y="0"/>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59" name="Rectangle 395"/>
              <p:cNvSpPr>
                <a:spLocks noChangeArrowheads="1"/>
              </p:cNvSpPr>
              <p:nvPr/>
            </p:nvSpPr>
            <p:spPr bwMode="auto">
              <a:xfrm>
                <a:off x="475"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0" name="Rectangle 396"/>
              <p:cNvSpPr>
                <a:spLocks noChangeArrowheads="1"/>
              </p:cNvSpPr>
              <p:nvPr/>
            </p:nvSpPr>
            <p:spPr bwMode="auto">
              <a:xfrm>
                <a:off x="537"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1" name="Rectangle 397"/>
              <p:cNvSpPr>
                <a:spLocks noChangeArrowheads="1"/>
              </p:cNvSpPr>
              <p:nvPr/>
            </p:nvSpPr>
            <p:spPr bwMode="auto">
              <a:xfrm>
                <a:off x="599"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2" name="Rectangle 398"/>
              <p:cNvSpPr>
                <a:spLocks noChangeArrowheads="1"/>
              </p:cNvSpPr>
              <p:nvPr/>
            </p:nvSpPr>
            <p:spPr bwMode="auto">
              <a:xfrm>
                <a:off x="661"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3" name="Rectangle 399"/>
              <p:cNvSpPr>
                <a:spLocks noChangeArrowheads="1"/>
              </p:cNvSpPr>
              <p:nvPr/>
            </p:nvSpPr>
            <p:spPr bwMode="auto">
              <a:xfrm>
                <a:off x="72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4" name="Rectangle 400"/>
              <p:cNvSpPr>
                <a:spLocks noChangeArrowheads="1"/>
              </p:cNvSpPr>
              <p:nvPr/>
            </p:nvSpPr>
            <p:spPr bwMode="auto">
              <a:xfrm>
                <a:off x="785"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5" name="Rectangle 401"/>
              <p:cNvSpPr>
                <a:spLocks noChangeArrowheads="1"/>
              </p:cNvSpPr>
              <p:nvPr/>
            </p:nvSpPr>
            <p:spPr bwMode="auto">
              <a:xfrm>
                <a:off x="84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6" name="Rectangle 402"/>
              <p:cNvSpPr>
                <a:spLocks noChangeArrowheads="1"/>
              </p:cNvSpPr>
              <p:nvPr/>
            </p:nvSpPr>
            <p:spPr bwMode="auto">
              <a:xfrm>
                <a:off x="909"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7" name="Rectangle 403"/>
              <p:cNvSpPr>
                <a:spLocks noChangeArrowheads="1"/>
              </p:cNvSpPr>
              <p:nvPr/>
            </p:nvSpPr>
            <p:spPr bwMode="auto">
              <a:xfrm>
                <a:off x="970"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8" name="Rectangle 404"/>
              <p:cNvSpPr>
                <a:spLocks noChangeArrowheads="1"/>
              </p:cNvSpPr>
              <p:nvPr/>
            </p:nvSpPr>
            <p:spPr bwMode="auto">
              <a:xfrm>
                <a:off x="103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69" name="Rectangle 405"/>
              <p:cNvSpPr>
                <a:spLocks noChangeArrowheads="1"/>
              </p:cNvSpPr>
              <p:nvPr/>
            </p:nvSpPr>
            <p:spPr bwMode="auto">
              <a:xfrm>
                <a:off x="1094"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0" name="Rectangle 406"/>
              <p:cNvSpPr>
                <a:spLocks noChangeArrowheads="1"/>
              </p:cNvSpPr>
              <p:nvPr/>
            </p:nvSpPr>
            <p:spPr bwMode="auto">
              <a:xfrm>
                <a:off x="1157"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1" name="Rectangle 407"/>
              <p:cNvSpPr>
                <a:spLocks noChangeArrowheads="1"/>
              </p:cNvSpPr>
              <p:nvPr/>
            </p:nvSpPr>
            <p:spPr bwMode="auto">
              <a:xfrm>
                <a:off x="1218"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2" name="Rectangle 408"/>
              <p:cNvSpPr>
                <a:spLocks noChangeArrowheads="1"/>
              </p:cNvSpPr>
              <p:nvPr/>
            </p:nvSpPr>
            <p:spPr bwMode="auto">
              <a:xfrm>
                <a:off x="1281"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3" name="Rectangle 409"/>
              <p:cNvSpPr>
                <a:spLocks noChangeArrowheads="1"/>
              </p:cNvSpPr>
              <p:nvPr/>
            </p:nvSpPr>
            <p:spPr bwMode="auto">
              <a:xfrm>
                <a:off x="134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4" name="Rectangle 410"/>
              <p:cNvSpPr>
                <a:spLocks noChangeArrowheads="1"/>
              </p:cNvSpPr>
              <p:nvPr/>
            </p:nvSpPr>
            <p:spPr bwMode="auto">
              <a:xfrm>
                <a:off x="1405"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5" name="Rectangle 411"/>
              <p:cNvSpPr>
                <a:spLocks noChangeArrowheads="1"/>
              </p:cNvSpPr>
              <p:nvPr/>
            </p:nvSpPr>
            <p:spPr bwMode="auto">
              <a:xfrm>
                <a:off x="146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6" name="Rectangle 412"/>
              <p:cNvSpPr>
                <a:spLocks noChangeArrowheads="1"/>
              </p:cNvSpPr>
              <p:nvPr/>
            </p:nvSpPr>
            <p:spPr bwMode="auto">
              <a:xfrm>
                <a:off x="1528"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7" name="Rectangle 413"/>
              <p:cNvSpPr>
                <a:spLocks noChangeArrowheads="1"/>
              </p:cNvSpPr>
              <p:nvPr/>
            </p:nvSpPr>
            <p:spPr bwMode="auto">
              <a:xfrm>
                <a:off x="1591"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8" name="Rectangle 414"/>
              <p:cNvSpPr>
                <a:spLocks noChangeArrowheads="1"/>
              </p:cNvSpPr>
              <p:nvPr/>
            </p:nvSpPr>
            <p:spPr bwMode="auto">
              <a:xfrm>
                <a:off x="1652"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79" name="Rectangle 415"/>
              <p:cNvSpPr>
                <a:spLocks noChangeArrowheads="1"/>
              </p:cNvSpPr>
              <p:nvPr/>
            </p:nvSpPr>
            <p:spPr bwMode="auto">
              <a:xfrm>
                <a:off x="1715"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0" name="Rectangle 416"/>
              <p:cNvSpPr>
                <a:spLocks noChangeArrowheads="1"/>
              </p:cNvSpPr>
              <p:nvPr/>
            </p:nvSpPr>
            <p:spPr bwMode="auto">
              <a:xfrm>
                <a:off x="177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1" name="Rectangle 417"/>
              <p:cNvSpPr>
                <a:spLocks noChangeArrowheads="1"/>
              </p:cNvSpPr>
              <p:nvPr/>
            </p:nvSpPr>
            <p:spPr bwMode="auto">
              <a:xfrm>
                <a:off x="1838"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2" name="Rectangle 418"/>
              <p:cNvSpPr>
                <a:spLocks noChangeArrowheads="1"/>
              </p:cNvSpPr>
              <p:nvPr/>
            </p:nvSpPr>
            <p:spPr bwMode="auto">
              <a:xfrm>
                <a:off x="1900"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3" name="Rectangle 419"/>
              <p:cNvSpPr>
                <a:spLocks noChangeArrowheads="1"/>
              </p:cNvSpPr>
              <p:nvPr/>
            </p:nvSpPr>
            <p:spPr bwMode="auto">
              <a:xfrm>
                <a:off x="196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4" name="Rectangle 420"/>
              <p:cNvSpPr>
                <a:spLocks noChangeArrowheads="1"/>
              </p:cNvSpPr>
              <p:nvPr/>
            </p:nvSpPr>
            <p:spPr bwMode="auto">
              <a:xfrm>
                <a:off x="2024"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5" name="Rectangle 421"/>
              <p:cNvSpPr>
                <a:spLocks noChangeArrowheads="1"/>
              </p:cNvSpPr>
              <p:nvPr/>
            </p:nvSpPr>
            <p:spPr bwMode="auto">
              <a:xfrm>
                <a:off x="2087"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6" name="Rectangle 422"/>
              <p:cNvSpPr>
                <a:spLocks noChangeArrowheads="1"/>
              </p:cNvSpPr>
              <p:nvPr/>
            </p:nvSpPr>
            <p:spPr bwMode="auto">
              <a:xfrm>
                <a:off x="2148"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7" name="Rectangle 423"/>
              <p:cNvSpPr>
                <a:spLocks noChangeArrowheads="1"/>
              </p:cNvSpPr>
              <p:nvPr/>
            </p:nvSpPr>
            <p:spPr bwMode="auto">
              <a:xfrm>
                <a:off x="2210"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8" name="Rectangle 424"/>
              <p:cNvSpPr>
                <a:spLocks noChangeArrowheads="1"/>
              </p:cNvSpPr>
              <p:nvPr/>
            </p:nvSpPr>
            <p:spPr bwMode="auto">
              <a:xfrm>
                <a:off x="227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89" name="Rectangle 425"/>
              <p:cNvSpPr>
                <a:spLocks noChangeArrowheads="1"/>
              </p:cNvSpPr>
              <p:nvPr/>
            </p:nvSpPr>
            <p:spPr bwMode="auto">
              <a:xfrm>
                <a:off x="2334"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90" name="Rectangle 426"/>
              <p:cNvSpPr>
                <a:spLocks noChangeArrowheads="1"/>
              </p:cNvSpPr>
              <p:nvPr/>
            </p:nvSpPr>
            <p:spPr bwMode="auto">
              <a:xfrm>
                <a:off x="2396"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91" name="Rectangle 427"/>
              <p:cNvSpPr>
                <a:spLocks noChangeArrowheads="1"/>
              </p:cNvSpPr>
              <p:nvPr/>
            </p:nvSpPr>
            <p:spPr bwMode="auto">
              <a:xfrm>
                <a:off x="2458"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92" name="Rectangle 428"/>
              <p:cNvSpPr>
                <a:spLocks noChangeArrowheads="1"/>
              </p:cNvSpPr>
              <p:nvPr/>
            </p:nvSpPr>
            <p:spPr bwMode="auto">
              <a:xfrm>
                <a:off x="2520"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93" name="Freeform 429"/>
              <p:cNvSpPr>
                <a:spLocks/>
              </p:cNvSpPr>
              <p:nvPr/>
            </p:nvSpPr>
            <p:spPr bwMode="auto">
              <a:xfrm>
                <a:off x="2582" y="1944"/>
                <a:ext cx="48" cy="25"/>
              </a:xfrm>
              <a:custGeom>
                <a:avLst/>
                <a:gdLst>
                  <a:gd name="T0" fmla="*/ 0 w 48"/>
                  <a:gd name="T1" fmla="*/ 0 h 25"/>
                  <a:gd name="T2" fmla="*/ 2 w 48"/>
                  <a:gd name="T3" fmla="*/ 0 h 25"/>
                  <a:gd name="T4" fmla="*/ 12 w 48"/>
                  <a:gd name="T5" fmla="*/ 1 h 25"/>
                  <a:gd name="T6" fmla="*/ 21 w 48"/>
                  <a:gd name="T7" fmla="*/ 3 h 25"/>
                  <a:gd name="T8" fmla="*/ 30 w 48"/>
                  <a:gd name="T9" fmla="*/ 5 h 25"/>
                  <a:gd name="T10" fmla="*/ 38 w 48"/>
                  <a:gd name="T11" fmla="*/ 8 h 25"/>
                  <a:gd name="T12" fmla="*/ 46 w 48"/>
                  <a:gd name="T13" fmla="*/ 12 h 25"/>
                  <a:gd name="T14" fmla="*/ 48 w 48"/>
                  <a:gd name="T15" fmla="*/ 14 h 25"/>
                  <a:gd name="T16" fmla="*/ 41 w 48"/>
                  <a:gd name="T17" fmla="*/ 25 h 25"/>
                  <a:gd name="T18" fmla="*/ 39 w 48"/>
                  <a:gd name="T19" fmla="*/ 25 h 25"/>
                  <a:gd name="T20" fmla="*/ 33 w 48"/>
                  <a:gd name="T21" fmla="*/ 22 h 25"/>
                  <a:gd name="T22" fmla="*/ 25 w 48"/>
                  <a:gd name="T23" fmla="*/ 19 h 25"/>
                  <a:gd name="T24" fmla="*/ 18 w 48"/>
                  <a:gd name="T25" fmla="*/ 17 h 25"/>
                  <a:gd name="T26" fmla="*/ 10 w 48"/>
                  <a:gd name="T27" fmla="*/ 16 h 25"/>
                  <a:gd name="T28" fmla="*/ 2 w 48"/>
                  <a:gd name="T29" fmla="*/ 15 h 25"/>
                  <a:gd name="T30" fmla="*/ 0 w 48"/>
                  <a:gd name="T31" fmla="*/ 15 h 25"/>
                  <a:gd name="T32" fmla="*/ 0 w 48"/>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5"/>
                  <a:gd name="T53" fmla="*/ 48 w 4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5">
                    <a:moveTo>
                      <a:pt x="0" y="0"/>
                    </a:moveTo>
                    <a:lnTo>
                      <a:pt x="2" y="0"/>
                    </a:lnTo>
                    <a:lnTo>
                      <a:pt x="12" y="1"/>
                    </a:lnTo>
                    <a:lnTo>
                      <a:pt x="21" y="3"/>
                    </a:lnTo>
                    <a:lnTo>
                      <a:pt x="30" y="5"/>
                    </a:lnTo>
                    <a:lnTo>
                      <a:pt x="38" y="8"/>
                    </a:lnTo>
                    <a:lnTo>
                      <a:pt x="46" y="12"/>
                    </a:lnTo>
                    <a:lnTo>
                      <a:pt x="48" y="14"/>
                    </a:lnTo>
                    <a:lnTo>
                      <a:pt x="41" y="25"/>
                    </a:lnTo>
                    <a:lnTo>
                      <a:pt x="39" y="25"/>
                    </a:lnTo>
                    <a:lnTo>
                      <a:pt x="33" y="22"/>
                    </a:lnTo>
                    <a:lnTo>
                      <a:pt x="25" y="19"/>
                    </a:lnTo>
                    <a:lnTo>
                      <a:pt x="18" y="17"/>
                    </a:lnTo>
                    <a:lnTo>
                      <a:pt x="10" y="16"/>
                    </a:lnTo>
                    <a:lnTo>
                      <a:pt x="2" y="15"/>
                    </a:lnTo>
                    <a:lnTo>
                      <a:pt x="0" y="15"/>
                    </a:lnTo>
                    <a:lnTo>
                      <a:pt x="0"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94" name="Freeform 430"/>
              <p:cNvSpPr>
                <a:spLocks/>
              </p:cNvSpPr>
              <p:nvPr/>
            </p:nvSpPr>
            <p:spPr bwMode="auto">
              <a:xfrm>
                <a:off x="2633" y="1966"/>
                <a:ext cx="38" cy="42"/>
              </a:xfrm>
              <a:custGeom>
                <a:avLst/>
                <a:gdLst>
                  <a:gd name="T0" fmla="*/ 11 w 38"/>
                  <a:gd name="T1" fmla="*/ 0 h 42"/>
                  <a:gd name="T2" fmla="*/ 16 w 38"/>
                  <a:gd name="T3" fmla="*/ 4 h 42"/>
                  <a:gd name="T4" fmla="*/ 21 w 38"/>
                  <a:gd name="T5" fmla="*/ 9 h 42"/>
                  <a:gd name="T6" fmla="*/ 27 w 38"/>
                  <a:gd name="T7" fmla="*/ 15 h 42"/>
                  <a:gd name="T8" fmla="*/ 30 w 38"/>
                  <a:gd name="T9" fmla="*/ 21 h 42"/>
                  <a:gd name="T10" fmla="*/ 34 w 38"/>
                  <a:gd name="T11" fmla="*/ 28 h 42"/>
                  <a:gd name="T12" fmla="*/ 37 w 38"/>
                  <a:gd name="T13" fmla="*/ 35 h 42"/>
                  <a:gd name="T14" fmla="*/ 38 w 38"/>
                  <a:gd name="T15" fmla="*/ 40 h 42"/>
                  <a:gd name="T16" fmla="*/ 22 w 38"/>
                  <a:gd name="T17" fmla="*/ 42 h 42"/>
                  <a:gd name="T18" fmla="*/ 22 w 38"/>
                  <a:gd name="T19" fmla="*/ 40 h 42"/>
                  <a:gd name="T20" fmla="*/ 20 w 38"/>
                  <a:gd name="T21" fmla="*/ 33 h 42"/>
                  <a:gd name="T22" fmla="*/ 18 w 38"/>
                  <a:gd name="T23" fmla="*/ 28 h 42"/>
                  <a:gd name="T24" fmla="*/ 14 w 38"/>
                  <a:gd name="T25" fmla="*/ 24 h 42"/>
                  <a:gd name="T26" fmla="*/ 10 w 38"/>
                  <a:gd name="T27" fmla="*/ 19 h 42"/>
                  <a:gd name="T28" fmla="*/ 6 w 38"/>
                  <a:gd name="T29" fmla="*/ 15 h 42"/>
                  <a:gd name="T30" fmla="*/ 0 w 38"/>
                  <a:gd name="T31" fmla="*/ 10 h 42"/>
                  <a:gd name="T32" fmla="*/ 11 w 3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2"/>
                  <a:gd name="T53" fmla="*/ 38 w 3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2">
                    <a:moveTo>
                      <a:pt x="11" y="0"/>
                    </a:moveTo>
                    <a:lnTo>
                      <a:pt x="16" y="4"/>
                    </a:lnTo>
                    <a:lnTo>
                      <a:pt x="21" y="9"/>
                    </a:lnTo>
                    <a:lnTo>
                      <a:pt x="27" y="15"/>
                    </a:lnTo>
                    <a:lnTo>
                      <a:pt x="30" y="21"/>
                    </a:lnTo>
                    <a:lnTo>
                      <a:pt x="34" y="28"/>
                    </a:lnTo>
                    <a:lnTo>
                      <a:pt x="37" y="35"/>
                    </a:lnTo>
                    <a:lnTo>
                      <a:pt x="38" y="40"/>
                    </a:lnTo>
                    <a:lnTo>
                      <a:pt x="22" y="42"/>
                    </a:lnTo>
                    <a:lnTo>
                      <a:pt x="22" y="40"/>
                    </a:lnTo>
                    <a:lnTo>
                      <a:pt x="20" y="33"/>
                    </a:lnTo>
                    <a:lnTo>
                      <a:pt x="18" y="28"/>
                    </a:lnTo>
                    <a:lnTo>
                      <a:pt x="14" y="24"/>
                    </a:lnTo>
                    <a:lnTo>
                      <a:pt x="10" y="19"/>
                    </a:lnTo>
                    <a:lnTo>
                      <a:pt x="6" y="15"/>
                    </a:lnTo>
                    <a:lnTo>
                      <a:pt x="0" y="10"/>
                    </a:lnTo>
                    <a:lnTo>
                      <a:pt x="11" y="0"/>
                    </a:lnTo>
                    <a:close/>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95" name="Freeform 431"/>
              <p:cNvSpPr>
                <a:spLocks/>
              </p:cNvSpPr>
              <p:nvPr/>
            </p:nvSpPr>
            <p:spPr bwMode="auto">
              <a:xfrm>
                <a:off x="2657" y="1969"/>
                <a:ext cx="33" cy="43"/>
              </a:xfrm>
              <a:custGeom>
                <a:avLst/>
                <a:gdLst>
                  <a:gd name="T0" fmla="*/ 0 w 33"/>
                  <a:gd name="T1" fmla="*/ 43 h 43"/>
                  <a:gd name="T2" fmla="*/ 0 w 33"/>
                  <a:gd name="T3" fmla="*/ 40 h 43"/>
                  <a:gd name="T4" fmla="*/ 1 w 33"/>
                  <a:gd name="T5" fmla="*/ 32 h 43"/>
                  <a:gd name="T6" fmla="*/ 4 w 33"/>
                  <a:gd name="T7" fmla="*/ 26 h 43"/>
                  <a:gd name="T8" fmla="*/ 7 w 33"/>
                  <a:gd name="T9" fmla="*/ 19 h 43"/>
                  <a:gd name="T10" fmla="*/ 11 w 33"/>
                  <a:gd name="T11" fmla="*/ 13 h 43"/>
                  <a:gd name="T12" fmla="*/ 16 w 33"/>
                  <a:gd name="T13" fmla="*/ 6 h 43"/>
                  <a:gd name="T14" fmla="*/ 22 w 33"/>
                  <a:gd name="T15" fmla="*/ 1 h 43"/>
                  <a:gd name="T16" fmla="*/ 23 w 33"/>
                  <a:gd name="T17" fmla="*/ 0 h 43"/>
                  <a:gd name="T18" fmla="*/ 33 w 33"/>
                  <a:gd name="T19" fmla="*/ 11 h 43"/>
                  <a:gd name="T20" fmla="*/ 28 w 33"/>
                  <a:gd name="T21" fmla="*/ 15 h 43"/>
                  <a:gd name="T22" fmla="*/ 24 w 33"/>
                  <a:gd name="T23" fmla="*/ 20 h 43"/>
                  <a:gd name="T24" fmla="*/ 21 w 33"/>
                  <a:gd name="T25" fmla="*/ 25 h 43"/>
                  <a:gd name="T26" fmla="*/ 18 w 33"/>
                  <a:gd name="T27" fmla="*/ 30 h 43"/>
                  <a:gd name="T28" fmla="*/ 16 w 33"/>
                  <a:gd name="T29" fmla="*/ 36 h 43"/>
                  <a:gd name="T30" fmla="*/ 15 w 33"/>
                  <a:gd name="T31" fmla="*/ 41 h 43"/>
                  <a:gd name="T32" fmla="*/ 15 w 33"/>
                  <a:gd name="T33" fmla="*/ 43 h 43"/>
                  <a:gd name="T34" fmla="*/ 0 w 33"/>
                  <a:gd name="T35" fmla="*/ 4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0" y="40"/>
                    </a:lnTo>
                    <a:lnTo>
                      <a:pt x="1" y="32"/>
                    </a:lnTo>
                    <a:lnTo>
                      <a:pt x="4" y="26"/>
                    </a:lnTo>
                    <a:lnTo>
                      <a:pt x="7" y="19"/>
                    </a:lnTo>
                    <a:lnTo>
                      <a:pt x="11" y="13"/>
                    </a:lnTo>
                    <a:lnTo>
                      <a:pt x="16" y="6"/>
                    </a:lnTo>
                    <a:lnTo>
                      <a:pt x="22" y="1"/>
                    </a:lnTo>
                    <a:lnTo>
                      <a:pt x="23" y="0"/>
                    </a:lnTo>
                    <a:lnTo>
                      <a:pt x="33" y="11"/>
                    </a:lnTo>
                    <a:lnTo>
                      <a:pt x="28" y="15"/>
                    </a:lnTo>
                    <a:lnTo>
                      <a:pt x="24" y="20"/>
                    </a:lnTo>
                    <a:lnTo>
                      <a:pt x="21" y="25"/>
                    </a:lnTo>
                    <a:lnTo>
                      <a:pt x="18" y="30"/>
                    </a:lnTo>
                    <a:lnTo>
                      <a:pt x="16" y="36"/>
                    </a:lnTo>
                    <a:lnTo>
                      <a:pt x="15" y="41"/>
                    </a:lnTo>
                    <a:lnTo>
                      <a:pt x="15" y="43"/>
                    </a:lnTo>
                    <a:lnTo>
                      <a:pt x="0" y="43"/>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96" name="Freeform 432"/>
              <p:cNvSpPr>
                <a:spLocks/>
              </p:cNvSpPr>
              <p:nvPr/>
            </p:nvSpPr>
            <p:spPr bwMode="auto">
              <a:xfrm>
                <a:off x="2693" y="1945"/>
                <a:ext cx="48" cy="27"/>
              </a:xfrm>
              <a:custGeom>
                <a:avLst/>
                <a:gdLst>
                  <a:gd name="T0" fmla="*/ 0 w 48"/>
                  <a:gd name="T1" fmla="*/ 15 h 27"/>
                  <a:gd name="T2" fmla="*/ 6 w 48"/>
                  <a:gd name="T3" fmla="*/ 12 h 27"/>
                  <a:gd name="T4" fmla="*/ 15 w 48"/>
                  <a:gd name="T5" fmla="*/ 7 h 27"/>
                  <a:gd name="T6" fmla="*/ 23 w 48"/>
                  <a:gd name="T7" fmla="*/ 5 h 27"/>
                  <a:gd name="T8" fmla="*/ 32 w 48"/>
                  <a:gd name="T9" fmla="*/ 2 h 27"/>
                  <a:gd name="T10" fmla="*/ 41 w 48"/>
                  <a:gd name="T11" fmla="*/ 1 h 27"/>
                  <a:gd name="T12" fmla="*/ 46 w 48"/>
                  <a:gd name="T13" fmla="*/ 0 h 27"/>
                  <a:gd name="T14" fmla="*/ 48 w 48"/>
                  <a:gd name="T15" fmla="*/ 14 h 27"/>
                  <a:gd name="T16" fmla="*/ 44 w 48"/>
                  <a:gd name="T17" fmla="*/ 15 h 27"/>
                  <a:gd name="T18" fmla="*/ 36 w 48"/>
                  <a:gd name="T19" fmla="*/ 16 h 27"/>
                  <a:gd name="T20" fmla="*/ 28 w 48"/>
                  <a:gd name="T21" fmla="*/ 18 h 27"/>
                  <a:gd name="T22" fmla="*/ 21 w 48"/>
                  <a:gd name="T23" fmla="*/ 21 h 27"/>
                  <a:gd name="T24" fmla="*/ 15 w 48"/>
                  <a:gd name="T25" fmla="*/ 23 h 27"/>
                  <a:gd name="T26" fmla="*/ 8 w 48"/>
                  <a:gd name="T27" fmla="*/ 27 h 27"/>
                  <a:gd name="T28" fmla="*/ 0 w 48"/>
                  <a:gd name="T29" fmla="*/ 15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0" y="15"/>
                    </a:moveTo>
                    <a:lnTo>
                      <a:pt x="6" y="12"/>
                    </a:lnTo>
                    <a:lnTo>
                      <a:pt x="15" y="7"/>
                    </a:lnTo>
                    <a:lnTo>
                      <a:pt x="23" y="5"/>
                    </a:lnTo>
                    <a:lnTo>
                      <a:pt x="32" y="2"/>
                    </a:lnTo>
                    <a:lnTo>
                      <a:pt x="41" y="1"/>
                    </a:lnTo>
                    <a:lnTo>
                      <a:pt x="46" y="0"/>
                    </a:lnTo>
                    <a:lnTo>
                      <a:pt x="48" y="14"/>
                    </a:lnTo>
                    <a:lnTo>
                      <a:pt x="44" y="15"/>
                    </a:lnTo>
                    <a:lnTo>
                      <a:pt x="36" y="16"/>
                    </a:lnTo>
                    <a:lnTo>
                      <a:pt x="28" y="18"/>
                    </a:lnTo>
                    <a:lnTo>
                      <a:pt x="21" y="21"/>
                    </a:lnTo>
                    <a:lnTo>
                      <a:pt x="15" y="23"/>
                    </a:lnTo>
                    <a:lnTo>
                      <a:pt x="8" y="27"/>
                    </a:lnTo>
                    <a:lnTo>
                      <a:pt x="0" y="15"/>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4997" name="Rectangle 433"/>
              <p:cNvSpPr>
                <a:spLocks noChangeArrowheads="1"/>
              </p:cNvSpPr>
              <p:nvPr/>
            </p:nvSpPr>
            <p:spPr bwMode="auto">
              <a:xfrm>
                <a:off x="275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98" name="Rectangle 434"/>
              <p:cNvSpPr>
                <a:spLocks noChangeArrowheads="1"/>
              </p:cNvSpPr>
              <p:nvPr/>
            </p:nvSpPr>
            <p:spPr bwMode="auto">
              <a:xfrm>
                <a:off x="2818"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4999" name="Rectangle 435"/>
              <p:cNvSpPr>
                <a:spLocks noChangeArrowheads="1"/>
              </p:cNvSpPr>
              <p:nvPr/>
            </p:nvSpPr>
            <p:spPr bwMode="auto">
              <a:xfrm>
                <a:off x="2880"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0" name="Rectangle 436"/>
              <p:cNvSpPr>
                <a:spLocks noChangeArrowheads="1"/>
              </p:cNvSpPr>
              <p:nvPr/>
            </p:nvSpPr>
            <p:spPr bwMode="auto">
              <a:xfrm>
                <a:off x="294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1" name="Rectangle 437"/>
              <p:cNvSpPr>
                <a:spLocks noChangeArrowheads="1"/>
              </p:cNvSpPr>
              <p:nvPr/>
            </p:nvSpPr>
            <p:spPr bwMode="auto">
              <a:xfrm>
                <a:off x="3004"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2" name="Rectangle 438"/>
              <p:cNvSpPr>
                <a:spLocks noChangeArrowheads="1"/>
              </p:cNvSpPr>
              <p:nvPr/>
            </p:nvSpPr>
            <p:spPr bwMode="auto">
              <a:xfrm>
                <a:off x="3066"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3" name="Rectangle 439"/>
              <p:cNvSpPr>
                <a:spLocks noChangeArrowheads="1"/>
              </p:cNvSpPr>
              <p:nvPr/>
            </p:nvSpPr>
            <p:spPr bwMode="auto">
              <a:xfrm>
                <a:off x="3128"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4" name="Rectangle 440"/>
              <p:cNvSpPr>
                <a:spLocks noChangeArrowheads="1"/>
              </p:cNvSpPr>
              <p:nvPr/>
            </p:nvSpPr>
            <p:spPr bwMode="auto">
              <a:xfrm>
                <a:off x="3189"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5" name="Rectangle 441"/>
              <p:cNvSpPr>
                <a:spLocks noChangeArrowheads="1"/>
              </p:cNvSpPr>
              <p:nvPr/>
            </p:nvSpPr>
            <p:spPr bwMode="auto">
              <a:xfrm>
                <a:off x="325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6" name="Rectangle 442"/>
              <p:cNvSpPr>
                <a:spLocks noChangeArrowheads="1"/>
              </p:cNvSpPr>
              <p:nvPr/>
            </p:nvSpPr>
            <p:spPr bwMode="auto">
              <a:xfrm>
                <a:off x="3313"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7" name="Rectangle 443"/>
              <p:cNvSpPr>
                <a:spLocks noChangeArrowheads="1"/>
              </p:cNvSpPr>
              <p:nvPr/>
            </p:nvSpPr>
            <p:spPr bwMode="auto">
              <a:xfrm>
                <a:off x="3376"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8" name="Rectangle 444"/>
              <p:cNvSpPr>
                <a:spLocks noChangeArrowheads="1"/>
              </p:cNvSpPr>
              <p:nvPr/>
            </p:nvSpPr>
            <p:spPr bwMode="auto">
              <a:xfrm>
                <a:off x="3437"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09" name="Rectangle 445"/>
              <p:cNvSpPr>
                <a:spLocks noChangeArrowheads="1"/>
              </p:cNvSpPr>
              <p:nvPr/>
            </p:nvSpPr>
            <p:spPr bwMode="auto">
              <a:xfrm>
                <a:off x="3500"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0" name="Rectangle 446"/>
              <p:cNvSpPr>
                <a:spLocks noChangeArrowheads="1"/>
              </p:cNvSpPr>
              <p:nvPr/>
            </p:nvSpPr>
            <p:spPr bwMode="auto">
              <a:xfrm>
                <a:off x="356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1" name="Rectangle 447"/>
              <p:cNvSpPr>
                <a:spLocks noChangeArrowheads="1"/>
              </p:cNvSpPr>
              <p:nvPr/>
            </p:nvSpPr>
            <p:spPr bwMode="auto">
              <a:xfrm>
                <a:off x="3624"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2" name="Rectangle 448"/>
              <p:cNvSpPr>
                <a:spLocks noChangeArrowheads="1"/>
              </p:cNvSpPr>
              <p:nvPr/>
            </p:nvSpPr>
            <p:spPr bwMode="auto">
              <a:xfrm>
                <a:off x="3686"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3" name="Rectangle 449"/>
              <p:cNvSpPr>
                <a:spLocks noChangeArrowheads="1"/>
              </p:cNvSpPr>
              <p:nvPr/>
            </p:nvSpPr>
            <p:spPr bwMode="auto">
              <a:xfrm>
                <a:off x="3747"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4" name="Rectangle 450"/>
              <p:cNvSpPr>
                <a:spLocks noChangeArrowheads="1"/>
              </p:cNvSpPr>
              <p:nvPr/>
            </p:nvSpPr>
            <p:spPr bwMode="auto">
              <a:xfrm>
                <a:off x="3810"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5" name="Rectangle 451"/>
              <p:cNvSpPr>
                <a:spLocks noChangeArrowheads="1"/>
              </p:cNvSpPr>
              <p:nvPr/>
            </p:nvSpPr>
            <p:spPr bwMode="auto">
              <a:xfrm>
                <a:off x="3871"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6" name="Rectangle 452"/>
              <p:cNvSpPr>
                <a:spLocks noChangeArrowheads="1"/>
              </p:cNvSpPr>
              <p:nvPr/>
            </p:nvSpPr>
            <p:spPr bwMode="auto">
              <a:xfrm>
                <a:off x="3933"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7" name="Rectangle 453"/>
              <p:cNvSpPr>
                <a:spLocks noChangeArrowheads="1"/>
              </p:cNvSpPr>
              <p:nvPr/>
            </p:nvSpPr>
            <p:spPr bwMode="auto">
              <a:xfrm>
                <a:off x="3995"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8" name="Rectangle 454"/>
              <p:cNvSpPr>
                <a:spLocks noChangeArrowheads="1"/>
              </p:cNvSpPr>
              <p:nvPr/>
            </p:nvSpPr>
            <p:spPr bwMode="auto">
              <a:xfrm>
                <a:off x="4058"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19" name="Rectangle 455"/>
              <p:cNvSpPr>
                <a:spLocks noChangeArrowheads="1"/>
              </p:cNvSpPr>
              <p:nvPr/>
            </p:nvSpPr>
            <p:spPr bwMode="auto">
              <a:xfrm>
                <a:off x="4119"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0" name="Rectangle 456"/>
              <p:cNvSpPr>
                <a:spLocks noChangeArrowheads="1"/>
              </p:cNvSpPr>
              <p:nvPr/>
            </p:nvSpPr>
            <p:spPr bwMode="auto">
              <a:xfrm>
                <a:off x="4182"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1" name="Rectangle 457"/>
              <p:cNvSpPr>
                <a:spLocks noChangeArrowheads="1"/>
              </p:cNvSpPr>
              <p:nvPr/>
            </p:nvSpPr>
            <p:spPr bwMode="auto">
              <a:xfrm>
                <a:off x="424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2" name="Rectangle 458"/>
              <p:cNvSpPr>
                <a:spLocks noChangeArrowheads="1"/>
              </p:cNvSpPr>
              <p:nvPr/>
            </p:nvSpPr>
            <p:spPr bwMode="auto">
              <a:xfrm>
                <a:off x="4306"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3" name="Rectangle 459"/>
              <p:cNvSpPr>
                <a:spLocks noChangeArrowheads="1"/>
              </p:cNvSpPr>
              <p:nvPr/>
            </p:nvSpPr>
            <p:spPr bwMode="auto">
              <a:xfrm>
                <a:off x="4367"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4" name="Rectangle 460"/>
              <p:cNvSpPr>
                <a:spLocks noChangeArrowheads="1"/>
              </p:cNvSpPr>
              <p:nvPr/>
            </p:nvSpPr>
            <p:spPr bwMode="auto">
              <a:xfrm>
                <a:off x="4429"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5" name="Rectangle 461"/>
              <p:cNvSpPr>
                <a:spLocks noChangeArrowheads="1"/>
              </p:cNvSpPr>
              <p:nvPr/>
            </p:nvSpPr>
            <p:spPr bwMode="auto">
              <a:xfrm>
                <a:off x="4491"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6" name="Rectangle 462"/>
              <p:cNvSpPr>
                <a:spLocks noChangeArrowheads="1"/>
              </p:cNvSpPr>
              <p:nvPr/>
            </p:nvSpPr>
            <p:spPr bwMode="auto">
              <a:xfrm>
                <a:off x="4553"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7" name="Rectangle 463"/>
              <p:cNvSpPr>
                <a:spLocks noChangeArrowheads="1"/>
              </p:cNvSpPr>
              <p:nvPr/>
            </p:nvSpPr>
            <p:spPr bwMode="auto">
              <a:xfrm>
                <a:off x="4615"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8" name="Rectangle 464"/>
              <p:cNvSpPr>
                <a:spLocks noChangeArrowheads="1"/>
              </p:cNvSpPr>
              <p:nvPr/>
            </p:nvSpPr>
            <p:spPr bwMode="auto">
              <a:xfrm>
                <a:off x="4677"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29" name="Rectangle 465"/>
              <p:cNvSpPr>
                <a:spLocks noChangeArrowheads="1"/>
              </p:cNvSpPr>
              <p:nvPr/>
            </p:nvSpPr>
            <p:spPr bwMode="auto">
              <a:xfrm>
                <a:off x="4739" y="1944"/>
                <a:ext cx="47"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30" name="Rectangle 466"/>
              <p:cNvSpPr>
                <a:spLocks noChangeArrowheads="1"/>
              </p:cNvSpPr>
              <p:nvPr/>
            </p:nvSpPr>
            <p:spPr bwMode="auto">
              <a:xfrm>
                <a:off x="4801"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31" name="Rectangle 467"/>
              <p:cNvSpPr>
                <a:spLocks noChangeArrowheads="1"/>
              </p:cNvSpPr>
              <p:nvPr/>
            </p:nvSpPr>
            <p:spPr bwMode="auto">
              <a:xfrm>
                <a:off x="4863" y="1944"/>
                <a:ext cx="46" cy="15"/>
              </a:xfrm>
              <a:prstGeom prst="rect">
                <a:avLst/>
              </a:pr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sp>
            <p:nvSpPr>
              <p:cNvPr id="35032" name="Freeform 468"/>
              <p:cNvSpPr>
                <a:spLocks/>
              </p:cNvSpPr>
              <p:nvPr/>
            </p:nvSpPr>
            <p:spPr bwMode="auto">
              <a:xfrm>
                <a:off x="4924" y="1931"/>
                <a:ext cx="49" cy="27"/>
              </a:xfrm>
              <a:custGeom>
                <a:avLst/>
                <a:gdLst>
                  <a:gd name="T0" fmla="*/ 0 w 49"/>
                  <a:gd name="T1" fmla="*/ 13 h 27"/>
                  <a:gd name="T2" fmla="*/ 5 w 49"/>
                  <a:gd name="T3" fmla="*/ 12 h 27"/>
                  <a:gd name="T4" fmla="*/ 14 w 49"/>
                  <a:gd name="T5" fmla="*/ 10 h 27"/>
                  <a:gd name="T6" fmla="*/ 22 w 49"/>
                  <a:gd name="T7" fmla="*/ 9 h 27"/>
                  <a:gd name="T8" fmla="*/ 29 w 49"/>
                  <a:gd name="T9" fmla="*/ 6 h 27"/>
                  <a:gd name="T10" fmla="*/ 35 w 49"/>
                  <a:gd name="T11" fmla="*/ 3 h 27"/>
                  <a:gd name="T12" fmla="*/ 41 w 49"/>
                  <a:gd name="T13" fmla="*/ 0 h 27"/>
                  <a:gd name="T14" fmla="*/ 49 w 49"/>
                  <a:gd name="T15" fmla="*/ 12 h 27"/>
                  <a:gd name="T16" fmla="*/ 42 w 49"/>
                  <a:gd name="T17" fmla="*/ 15 h 27"/>
                  <a:gd name="T18" fmla="*/ 34 w 49"/>
                  <a:gd name="T19" fmla="*/ 19 h 27"/>
                  <a:gd name="T20" fmla="*/ 25 w 49"/>
                  <a:gd name="T21" fmla="*/ 23 h 27"/>
                  <a:gd name="T22" fmla="*/ 17 w 49"/>
                  <a:gd name="T23" fmla="*/ 25 h 27"/>
                  <a:gd name="T24" fmla="*/ 7 w 49"/>
                  <a:gd name="T25" fmla="*/ 26 h 27"/>
                  <a:gd name="T26" fmla="*/ 2 w 49"/>
                  <a:gd name="T27" fmla="*/ 27 h 27"/>
                  <a:gd name="T28" fmla="*/ 0 w 49"/>
                  <a:gd name="T29" fmla="*/ 1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27"/>
                  <a:gd name="T47" fmla="*/ 49 w 49"/>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27">
                    <a:moveTo>
                      <a:pt x="0" y="13"/>
                    </a:moveTo>
                    <a:lnTo>
                      <a:pt x="5" y="12"/>
                    </a:lnTo>
                    <a:lnTo>
                      <a:pt x="14" y="10"/>
                    </a:lnTo>
                    <a:lnTo>
                      <a:pt x="22" y="9"/>
                    </a:lnTo>
                    <a:lnTo>
                      <a:pt x="29" y="6"/>
                    </a:lnTo>
                    <a:lnTo>
                      <a:pt x="35" y="3"/>
                    </a:lnTo>
                    <a:lnTo>
                      <a:pt x="41" y="0"/>
                    </a:lnTo>
                    <a:lnTo>
                      <a:pt x="49" y="12"/>
                    </a:lnTo>
                    <a:lnTo>
                      <a:pt x="42" y="15"/>
                    </a:lnTo>
                    <a:lnTo>
                      <a:pt x="34" y="19"/>
                    </a:lnTo>
                    <a:lnTo>
                      <a:pt x="25" y="23"/>
                    </a:lnTo>
                    <a:lnTo>
                      <a:pt x="17" y="25"/>
                    </a:lnTo>
                    <a:lnTo>
                      <a:pt x="7" y="26"/>
                    </a:lnTo>
                    <a:lnTo>
                      <a:pt x="2" y="27"/>
                    </a:lnTo>
                    <a:lnTo>
                      <a:pt x="0" y="13"/>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sp>
            <p:nvSpPr>
              <p:cNvPr id="35033" name="Freeform 469"/>
              <p:cNvSpPr>
                <a:spLocks/>
              </p:cNvSpPr>
              <p:nvPr/>
            </p:nvSpPr>
            <p:spPr bwMode="auto">
              <a:xfrm>
                <a:off x="4976" y="1891"/>
                <a:ext cx="34" cy="43"/>
              </a:xfrm>
              <a:custGeom>
                <a:avLst/>
                <a:gdLst>
                  <a:gd name="T0" fmla="*/ 0 w 34"/>
                  <a:gd name="T1" fmla="*/ 32 h 43"/>
                  <a:gd name="T2" fmla="*/ 1 w 34"/>
                  <a:gd name="T3" fmla="*/ 31 h 43"/>
                  <a:gd name="T4" fmla="*/ 5 w 34"/>
                  <a:gd name="T5" fmla="*/ 27 h 43"/>
                  <a:gd name="T6" fmla="*/ 10 w 34"/>
                  <a:gd name="T7" fmla="*/ 22 h 43"/>
                  <a:gd name="T8" fmla="*/ 12 w 34"/>
                  <a:gd name="T9" fmla="*/ 17 h 43"/>
                  <a:gd name="T10" fmla="*/ 15 w 34"/>
                  <a:gd name="T11" fmla="*/ 11 h 43"/>
                  <a:gd name="T12" fmla="*/ 17 w 34"/>
                  <a:gd name="T13" fmla="*/ 6 h 43"/>
                  <a:gd name="T14" fmla="*/ 18 w 34"/>
                  <a:gd name="T15" fmla="*/ 1 h 43"/>
                  <a:gd name="T16" fmla="*/ 18 w 34"/>
                  <a:gd name="T17" fmla="*/ 0 h 43"/>
                  <a:gd name="T18" fmla="*/ 34 w 34"/>
                  <a:gd name="T19" fmla="*/ 1 h 43"/>
                  <a:gd name="T20" fmla="*/ 33 w 34"/>
                  <a:gd name="T21" fmla="*/ 3 h 43"/>
                  <a:gd name="T22" fmla="*/ 32 w 34"/>
                  <a:gd name="T23" fmla="*/ 11 h 43"/>
                  <a:gd name="T24" fmla="*/ 29 w 34"/>
                  <a:gd name="T25" fmla="*/ 18 h 43"/>
                  <a:gd name="T26" fmla="*/ 26 w 34"/>
                  <a:gd name="T27" fmla="*/ 24 h 43"/>
                  <a:gd name="T28" fmla="*/ 21 w 34"/>
                  <a:gd name="T29" fmla="*/ 31 h 43"/>
                  <a:gd name="T30" fmla="*/ 17 w 34"/>
                  <a:gd name="T31" fmla="*/ 36 h 43"/>
                  <a:gd name="T32" fmla="*/ 11 w 34"/>
                  <a:gd name="T33" fmla="*/ 42 h 43"/>
                  <a:gd name="T34" fmla="*/ 10 w 34"/>
                  <a:gd name="T35" fmla="*/ 43 h 43"/>
                  <a:gd name="T36" fmla="*/ 0 w 34"/>
                  <a:gd name="T37" fmla="*/ 32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3"/>
                  <a:gd name="T59" fmla="*/ 34 w 3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3">
                    <a:moveTo>
                      <a:pt x="0" y="32"/>
                    </a:moveTo>
                    <a:lnTo>
                      <a:pt x="1" y="31"/>
                    </a:lnTo>
                    <a:lnTo>
                      <a:pt x="5" y="27"/>
                    </a:lnTo>
                    <a:lnTo>
                      <a:pt x="10" y="22"/>
                    </a:lnTo>
                    <a:lnTo>
                      <a:pt x="12" y="17"/>
                    </a:lnTo>
                    <a:lnTo>
                      <a:pt x="15" y="11"/>
                    </a:lnTo>
                    <a:lnTo>
                      <a:pt x="17" y="6"/>
                    </a:lnTo>
                    <a:lnTo>
                      <a:pt x="18" y="1"/>
                    </a:lnTo>
                    <a:lnTo>
                      <a:pt x="18" y="0"/>
                    </a:lnTo>
                    <a:lnTo>
                      <a:pt x="34" y="1"/>
                    </a:lnTo>
                    <a:lnTo>
                      <a:pt x="33" y="3"/>
                    </a:lnTo>
                    <a:lnTo>
                      <a:pt x="32" y="11"/>
                    </a:lnTo>
                    <a:lnTo>
                      <a:pt x="29" y="18"/>
                    </a:lnTo>
                    <a:lnTo>
                      <a:pt x="26" y="24"/>
                    </a:lnTo>
                    <a:lnTo>
                      <a:pt x="21" y="31"/>
                    </a:lnTo>
                    <a:lnTo>
                      <a:pt x="17" y="36"/>
                    </a:lnTo>
                    <a:lnTo>
                      <a:pt x="11" y="42"/>
                    </a:lnTo>
                    <a:lnTo>
                      <a:pt x="10" y="43"/>
                    </a:lnTo>
                    <a:lnTo>
                      <a:pt x="0" y="32"/>
                    </a:lnTo>
                  </a:path>
                </a:pathLst>
              </a:custGeom>
              <a:noFill/>
              <a:ln w="1"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buFontTx/>
                  <a:buNone/>
                </a:pPr>
                <a:endParaRPr lang="en-US" sz="1800" dirty="0">
                  <a:solidFill>
                    <a:prstClr val="black"/>
                  </a:solidFill>
                  <a:latin typeface="Calibri"/>
                </a:endParaRPr>
              </a:p>
            </p:txBody>
          </p:sp>
        </p:grpSp>
        <p:pic>
          <p:nvPicPr>
            <p:cNvPr id="34943" name="Picture 47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1" y="1233"/>
              <a:ext cx="48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44" name="Picture 47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1" y="1233"/>
              <a:ext cx="48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45" name="Picture 47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1" y="1233"/>
              <a:ext cx="48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46" name="Picture 47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1" y="1233"/>
              <a:ext cx="48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47" name="Rectangle 479"/>
            <p:cNvSpPr>
              <a:spLocks noChangeArrowheads="1"/>
            </p:cNvSpPr>
            <p:nvPr/>
          </p:nvSpPr>
          <p:spPr bwMode="auto">
            <a:xfrm>
              <a:off x="3194" y="21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buFontTx/>
                <a:buNone/>
              </a:pPr>
              <a:endParaRPr lang="en-US" sz="1800" dirty="0">
                <a:solidFill>
                  <a:srgbClr val="000000"/>
                </a:solidFill>
                <a:latin typeface="Calibri" pitchFamily="34" charset="0"/>
                <a:cs typeface="Arial" charset="0"/>
              </a:endParaRPr>
            </a:p>
          </p:txBody>
        </p:sp>
      </p:grpSp>
      <p:sp>
        <p:nvSpPr>
          <p:cNvPr id="475" name="Rectangle 130342"/>
          <p:cNvSpPr>
            <a:spLocks noChangeArrowheads="1"/>
          </p:cNvSpPr>
          <p:nvPr/>
        </p:nvSpPr>
        <p:spPr bwMode="auto">
          <a:xfrm>
            <a:off x="721724" y="2800295"/>
            <a:ext cx="7591425" cy="3170099"/>
          </a:xfrm>
          <a:prstGeom prst="rect">
            <a:avLst/>
          </a:prstGeom>
          <a:noFill/>
          <a:ln>
            <a:noFill/>
          </a:ln>
          <a:extLst/>
        </p:spPr>
        <p:txBody>
          <a:bodyPr>
            <a:spAutoFit/>
          </a:bodyPr>
          <a:lstStyle/>
          <a:p>
            <a:pPr marL="171450" indent="-171450" algn="just" fontAlgn="auto">
              <a:spcBef>
                <a:spcPts val="0"/>
              </a:spcBef>
              <a:spcAft>
                <a:spcPts val="0"/>
              </a:spcAft>
              <a:buFont typeface="Arial" pitchFamily="34" charset="0"/>
              <a:buChar char="•"/>
              <a:defRPr/>
            </a:pPr>
            <a:r>
              <a:rPr lang="en-US" sz="1000" u="sng" dirty="0">
                <a:solidFill>
                  <a:srgbClr val="000000"/>
                </a:solidFill>
                <a:latin typeface="Calibri"/>
                <a:cs typeface="Arial" pitchFamily="34" charset="0"/>
              </a:rPr>
              <a:t>Study and Scoping:</a:t>
            </a:r>
            <a:r>
              <a:rPr lang="en-US" sz="1000" dirty="0">
                <a:solidFill>
                  <a:srgbClr val="000000"/>
                </a:solidFill>
                <a:latin typeface="Calibri"/>
                <a:cs typeface="Arial" pitchFamily="34" charset="0"/>
              </a:rPr>
              <a:t>  The Study Phase is conducted by study teams that identify issues and propose potential solutions through facility and industry interface meetings.  Industry representation  is achieved with lead carrier representatives.  The result of this phase is a set of conceptual designs, with a high-level assessment of benefits, costs, and risks.</a:t>
            </a:r>
          </a:p>
          <a:p>
            <a:pPr fontAlgn="auto">
              <a:spcBef>
                <a:spcPts val="0"/>
              </a:spcBef>
              <a:spcAft>
                <a:spcPts val="0"/>
              </a:spcAft>
              <a:buFontTx/>
              <a:buNone/>
              <a:defRPr/>
            </a:pPr>
            <a:endParaRPr lang="en-US" sz="1000" dirty="0">
              <a:solidFill>
                <a:srgbClr val="000000"/>
              </a:solidFill>
              <a:latin typeface="Calibri"/>
              <a:cs typeface="Arial" pitchFamily="34" charset="0"/>
            </a:endParaRPr>
          </a:p>
          <a:p>
            <a:pPr marL="171450" indent="-171450" algn="just" fontAlgn="auto">
              <a:spcBef>
                <a:spcPts val="0"/>
              </a:spcBef>
              <a:spcAft>
                <a:spcPts val="0"/>
              </a:spcAft>
              <a:buFont typeface="Arial" pitchFamily="34" charset="0"/>
              <a:buChar char="•"/>
              <a:defRPr/>
            </a:pPr>
            <a:r>
              <a:rPr lang="en-US" sz="1000" u="sng" dirty="0">
                <a:solidFill>
                  <a:srgbClr val="000000"/>
                </a:solidFill>
                <a:latin typeface="Calibri"/>
                <a:cs typeface="Arial" pitchFamily="34" charset="0"/>
              </a:rPr>
              <a:t>Design and Procedure Development</a:t>
            </a:r>
            <a:r>
              <a:rPr lang="en-US" sz="1000" dirty="0">
                <a:solidFill>
                  <a:srgbClr val="000000"/>
                </a:solidFill>
                <a:latin typeface="Calibri"/>
                <a:cs typeface="Arial" pitchFamily="34" charset="0"/>
              </a:rPr>
              <a:t>:  The Design Phase is where the detailed Integrated Airspace and Procedures design work is conducted.  The work conducted in this phase uses the results of the study teams and is conducted by a D&amp;I team. Industry representation  is achieved with lead carrier representatives.  When appropriate and justified, on-site Human-in-the-Loop (HITL) simulations and other design analyses may be part of this phase.</a:t>
            </a:r>
          </a:p>
          <a:p>
            <a:pPr algn="just" fontAlgn="auto">
              <a:spcBef>
                <a:spcPts val="0"/>
              </a:spcBef>
              <a:spcAft>
                <a:spcPts val="0"/>
              </a:spcAft>
              <a:buFontTx/>
              <a:buNone/>
              <a:defRPr/>
            </a:pPr>
            <a:r>
              <a:rPr lang="en-US" sz="1000" dirty="0">
                <a:solidFill>
                  <a:srgbClr val="000000"/>
                </a:solidFill>
                <a:latin typeface="Calibri"/>
                <a:cs typeface="Arial" pitchFamily="34" charset="0"/>
              </a:rPr>
              <a:t> </a:t>
            </a:r>
          </a:p>
          <a:p>
            <a:pPr marL="171450" indent="-171450" algn="just" fontAlgn="auto">
              <a:spcBef>
                <a:spcPts val="0"/>
              </a:spcBef>
              <a:spcAft>
                <a:spcPts val="0"/>
              </a:spcAft>
              <a:buFont typeface="Arial" pitchFamily="34" charset="0"/>
              <a:buChar char="•"/>
              <a:defRPr/>
            </a:pPr>
            <a:r>
              <a:rPr lang="en-US" sz="1000" u="sng" dirty="0">
                <a:solidFill>
                  <a:srgbClr val="000000"/>
                </a:solidFill>
                <a:latin typeface="Calibri"/>
                <a:cs typeface="Arial" pitchFamily="34" charset="0"/>
              </a:rPr>
              <a:t>Evaluation</a:t>
            </a:r>
            <a:r>
              <a:rPr lang="en-US" sz="1000" dirty="0">
                <a:solidFill>
                  <a:srgbClr val="000000"/>
                </a:solidFill>
                <a:latin typeface="Calibri"/>
                <a:cs typeface="Arial" pitchFamily="34" charset="0"/>
              </a:rPr>
              <a:t>:  The Evaluation Phase is the second stage conducted by the D&amp;I team.  It includes all necessary operational modeling, Safety Management System (SMS) analyses, and environmental reviews. Industry representation  is achieved with lead carrier representatives.  If analyses are conducted during the Design Phase, they may feed into the Evaluation Phase.</a:t>
            </a:r>
          </a:p>
          <a:p>
            <a:pPr algn="just" fontAlgn="auto">
              <a:spcBef>
                <a:spcPts val="0"/>
              </a:spcBef>
              <a:spcAft>
                <a:spcPts val="0"/>
              </a:spcAft>
              <a:buFontTx/>
              <a:buNone/>
              <a:defRPr/>
            </a:pPr>
            <a:r>
              <a:rPr lang="en-US" sz="1000" dirty="0">
                <a:solidFill>
                  <a:srgbClr val="000000"/>
                </a:solidFill>
                <a:latin typeface="Calibri"/>
                <a:cs typeface="Arial" pitchFamily="34" charset="0"/>
              </a:rPr>
              <a:t> </a:t>
            </a:r>
          </a:p>
          <a:p>
            <a:pPr marL="171450" indent="-171450" algn="just" fontAlgn="auto">
              <a:spcBef>
                <a:spcPts val="0"/>
              </a:spcBef>
              <a:spcAft>
                <a:spcPts val="0"/>
              </a:spcAft>
              <a:buFont typeface="Arial" pitchFamily="34" charset="0"/>
              <a:buChar char="•"/>
              <a:defRPr/>
            </a:pPr>
            <a:r>
              <a:rPr lang="en-US" sz="1000" u="sng" dirty="0">
                <a:solidFill>
                  <a:srgbClr val="000000"/>
                </a:solidFill>
                <a:latin typeface="Calibri"/>
                <a:cs typeface="Arial" pitchFamily="34" charset="0"/>
              </a:rPr>
              <a:t>Implementation and Training</a:t>
            </a:r>
            <a:r>
              <a:rPr lang="en-US" sz="1000" dirty="0">
                <a:solidFill>
                  <a:srgbClr val="000000"/>
                </a:solidFill>
                <a:latin typeface="Calibri"/>
                <a:cs typeface="Arial" pitchFamily="34" charset="0"/>
              </a:rPr>
              <a:t>:  The Implementation Phase is the last part of the OAPM process conducted by the D&amp;I team.  This phase includes all steps required for implementation of the OAPM project including flight inspections, publishing procedures, planning and executing training. Industry representation  is achieved with lead carrier representatives. </a:t>
            </a:r>
          </a:p>
          <a:p>
            <a:pPr algn="just" fontAlgn="auto">
              <a:spcBef>
                <a:spcPts val="0"/>
              </a:spcBef>
              <a:spcAft>
                <a:spcPts val="0"/>
              </a:spcAft>
              <a:buFontTx/>
              <a:buNone/>
              <a:defRPr/>
            </a:pPr>
            <a:r>
              <a:rPr lang="en-US" sz="1000" dirty="0">
                <a:solidFill>
                  <a:srgbClr val="000000"/>
                </a:solidFill>
                <a:latin typeface="Calibri"/>
                <a:cs typeface="Arial" pitchFamily="34" charset="0"/>
              </a:rPr>
              <a:t> </a:t>
            </a:r>
          </a:p>
          <a:p>
            <a:pPr marL="171450" indent="-171450" algn="just" fontAlgn="auto">
              <a:spcBef>
                <a:spcPts val="0"/>
              </a:spcBef>
              <a:spcAft>
                <a:spcPts val="0"/>
              </a:spcAft>
              <a:buFont typeface="Arial" pitchFamily="34" charset="0"/>
              <a:buChar char="•"/>
              <a:defRPr/>
            </a:pPr>
            <a:r>
              <a:rPr lang="en-US" sz="1000" u="sng" dirty="0">
                <a:solidFill>
                  <a:srgbClr val="000000"/>
                </a:solidFill>
                <a:latin typeface="Calibri"/>
                <a:cs typeface="Arial" pitchFamily="34" charset="0"/>
              </a:rPr>
              <a:t>Post Implementation Review and Modifications</a:t>
            </a:r>
            <a:r>
              <a:rPr lang="en-US" sz="1000" dirty="0">
                <a:solidFill>
                  <a:srgbClr val="000000"/>
                </a:solidFill>
                <a:latin typeface="Calibri"/>
                <a:cs typeface="Arial" pitchFamily="34" charset="0"/>
              </a:rPr>
              <a:t>:  The Post-Implementation Phase includes a review of the implemented airspace and procedures changes to determine if they have delivered desired benefits and/or caused other impacts.  Modifications or refinements may be made to better achieve desired benefits or address unforeseen impacts.  </a:t>
            </a:r>
          </a:p>
        </p:txBody>
      </p:sp>
    </p:spTree>
    <p:extLst>
      <p:ext uri="{BB962C8B-B14F-4D97-AF65-F5344CB8AC3E}">
        <p14:creationId xmlns:p14="http://schemas.microsoft.com/office/powerpoint/2010/main" val="3907038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3999" cy="990600"/>
          </a:xfrm>
        </p:spPr>
        <p:txBody>
          <a:bodyPr/>
          <a:lstStyle/>
          <a:p>
            <a:r>
              <a:rPr lang="en-US" smtClean="0"/>
              <a:t>Metroplex Project Example: Northern California </a:t>
            </a:r>
            <a:br>
              <a:rPr lang="en-US" smtClean="0"/>
            </a:br>
            <a:r>
              <a:rPr lang="en-US" smtClean="0"/>
              <a:t> </a:t>
            </a:r>
            <a:r>
              <a:rPr lang="en-US" sz="1600" smtClean="0"/>
              <a:t>Implemented:  16 RNAV STARs, 19 RNAV SIDs, 1 Conv. SID, and 8 Q-Routes</a:t>
            </a:r>
            <a:br>
              <a:rPr lang="en-US" sz="1600" smtClean="0"/>
            </a:br>
            <a:endParaRPr lang="en-US" sz="1600" dirty="0"/>
          </a:p>
        </p:txBody>
      </p:sp>
      <p:sp>
        <p:nvSpPr>
          <p:cNvPr id="33" name="Rectangle 19"/>
          <p:cNvSpPr>
            <a:spLocks noChangeArrowheads="1"/>
          </p:cNvSpPr>
          <p:nvPr/>
        </p:nvSpPr>
        <p:spPr bwMode="auto">
          <a:xfrm>
            <a:off x="186601" y="1230313"/>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Aft>
                <a:spcPts val="0"/>
              </a:spcAft>
              <a:buFontTx/>
              <a:buNone/>
            </a:pPr>
            <a:r>
              <a:rPr lang="en-US" sz="900" b="1" i="1" dirty="0">
                <a:solidFill>
                  <a:srgbClr val="000000"/>
                </a:solidFill>
                <a:latin typeface="Calibri"/>
              </a:rPr>
              <a:t>Study and Scoping</a:t>
            </a:r>
          </a:p>
        </p:txBody>
      </p:sp>
      <p:sp>
        <p:nvSpPr>
          <p:cNvPr id="34" name="TextBox 18"/>
          <p:cNvSpPr txBox="1">
            <a:spLocks noChangeArrowheads="1"/>
          </p:cNvSpPr>
          <p:nvPr/>
        </p:nvSpPr>
        <p:spPr bwMode="auto">
          <a:xfrm>
            <a:off x="881063" y="1143000"/>
            <a:ext cx="1336675"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Aft>
                <a:spcPts val="0"/>
              </a:spcAft>
              <a:buFontTx/>
              <a:buNone/>
            </a:pPr>
            <a:r>
              <a:rPr lang="en-US" sz="900" i="1" dirty="0">
                <a:solidFill>
                  <a:srgbClr val="000000"/>
                </a:solidFill>
                <a:latin typeface="Calibri"/>
                <a:cs typeface="Arial" charset="0"/>
              </a:rPr>
              <a:t>Design and Procedure Development</a:t>
            </a:r>
          </a:p>
        </p:txBody>
      </p:sp>
      <p:sp>
        <p:nvSpPr>
          <p:cNvPr id="35" name="Rectangle 21"/>
          <p:cNvSpPr>
            <a:spLocks noChangeArrowheads="1"/>
          </p:cNvSpPr>
          <p:nvPr/>
        </p:nvSpPr>
        <p:spPr bwMode="auto">
          <a:xfrm>
            <a:off x="2292349" y="1143000"/>
            <a:ext cx="2360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buFontTx/>
              <a:buNone/>
            </a:pPr>
            <a:r>
              <a:rPr lang="en-US" sz="900" b="1" i="1" dirty="0">
                <a:solidFill>
                  <a:srgbClr val="000000"/>
                </a:solidFill>
                <a:latin typeface="Calibri"/>
              </a:rPr>
              <a:t>Eval Phase</a:t>
            </a:r>
          </a:p>
          <a:p>
            <a:pPr algn="ctr" fontAlgn="auto">
              <a:spcBef>
                <a:spcPts val="0"/>
              </a:spcBef>
              <a:spcAft>
                <a:spcPts val="0"/>
              </a:spcAft>
              <a:buFontTx/>
              <a:buNone/>
            </a:pPr>
            <a:r>
              <a:rPr lang="en-US" sz="900" b="1" i="1" dirty="0">
                <a:solidFill>
                  <a:srgbClr val="000000"/>
                </a:solidFill>
                <a:latin typeface="Calibri"/>
              </a:rPr>
              <a:t>Operational, Environmental, and SMS Review</a:t>
            </a:r>
          </a:p>
        </p:txBody>
      </p:sp>
      <p:sp>
        <p:nvSpPr>
          <p:cNvPr id="44" name="Rectangle 22"/>
          <p:cNvSpPr>
            <a:spLocks noChangeArrowheads="1"/>
          </p:cNvSpPr>
          <p:nvPr/>
        </p:nvSpPr>
        <p:spPr bwMode="auto">
          <a:xfrm>
            <a:off x="5213350" y="1179513"/>
            <a:ext cx="1436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Aft>
                <a:spcPts val="0"/>
              </a:spcAft>
              <a:buFontTx/>
              <a:buNone/>
            </a:pPr>
            <a:r>
              <a:rPr lang="en-US" sz="900" i="1" dirty="0">
                <a:solidFill>
                  <a:srgbClr val="000000"/>
                </a:solidFill>
                <a:latin typeface="Calibri"/>
              </a:rPr>
              <a:t>Implementation and </a:t>
            </a:r>
            <a:br>
              <a:rPr lang="en-US" sz="900" i="1" dirty="0">
                <a:solidFill>
                  <a:srgbClr val="000000"/>
                </a:solidFill>
                <a:latin typeface="Calibri"/>
              </a:rPr>
            </a:br>
            <a:r>
              <a:rPr lang="en-US" sz="900" i="1" dirty="0">
                <a:solidFill>
                  <a:srgbClr val="000000"/>
                </a:solidFill>
                <a:latin typeface="Calibri"/>
              </a:rPr>
              <a:t>Training</a:t>
            </a:r>
          </a:p>
        </p:txBody>
      </p:sp>
      <p:sp>
        <p:nvSpPr>
          <p:cNvPr id="45" name="Rectangle 23"/>
          <p:cNvSpPr>
            <a:spLocks noChangeArrowheads="1"/>
          </p:cNvSpPr>
          <p:nvPr/>
        </p:nvSpPr>
        <p:spPr bwMode="auto">
          <a:xfrm>
            <a:off x="7359650" y="1106488"/>
            <a:ext cx="12636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Aft>
                <a:spcPts val="0"/>
              </a:spcAft>
              <a:buFontTx/>
              <a:buNone/>
            </a:pPr>
            <a:r>
              <a:rPr lang="en-US" sz="900" i="1" dirty="0">
                <a:solidFill>
                  <a:srgbClr val="000000"/>
                </a:solidFill>
                <a:latin typeface="Calibri"/>
              </a:rPr>
              <a:t>Post-Implementation Review and Modifications</a:t>
            </a:r>
          </a:p>
        </p:txBody>
      </p:sp>
      <p:sp>
        <p:nvSpPr>
          <p:cNvPr id="31" name="TextBox 1"/>
          <p:cNvSpPr txBox="1">
            <a:spLocks noChangeArrowheads="1"/>
          </p:cNvSpPr>
          <p:nvPr/>
        </p:nvSpPr>
        <p:spPr bwMode="auto">
          <a:xfrm>
            <a:off x="152400" y="2133600"/>
            <a:ext cx="2133600" cy="707886"/>
          </a:xfrm>
          <a:prstGeom prst="rect">
            <a:avLst/>
          </a:prstGeom>
          <a:noFill/>
          <a:ln w="9525">
            <a:solidFill>
              <a:schemeClr val="tx1">
                <a:alpha val="85881"/>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fontAlgn="auto" hangingPunct="1">
              <a:spcBef>
                <a:spcPts val="0"/>
              </a:spcBef>
              <a:spcAft>
                <a:spcPts val="0"/>
              </a:spcAft>
              <a:buFontTx/>
              <a:buNone/>
              <a:defRPr/>
            </a:pPr>
            <a:r>
              <a:rPr lang="en-US" sz="1000" i="1" dirty="0">
                <a:solidFill>
                  <a:srgbClr val="000000"/>
                </a:solidFill>
                <a:latin typeface="Calibri" pitchFamily="34" charset="0"/>
                <a:cs typeface="Arial" pitchFamily="34" charset="0"/>
              </a:rPr>
              <a:t>RISKS/NOTES</a:t>
            </a:r>
            <a:r>
              <a:rPr lang="en-US" sz="1000" i="1" dirty="0" smtClean="0">
                <a:solidFill>
                  <a:srgbClr val="000000"/>
                </a:solidFill>
                <a:latin typeface="Calibri" pitchFamily="34" charset="0"/>
                <a:cs typeface="Arial" pitchFamily="34" charset="0"/>
              </a:rPr>
              <a:t>:</a:t>
            </a:r>
          </a:p>
          <a:p>
            <a:pPr marL="171450" indent="-171450" eaLnBrk="1" fontAlgn="auto" hangingPunct="1">
              <a:spcBef>
                <a:spcPts val="0"/>
              </a:spcBef>
              <a:spcAft>
                <a:spcPts val="0"/>
              </a:spcAft>
              <a:buFont typeface="Arial" pitchFamily="34" charset="0"/>
              <a:buChar char="•"/>
              <a:defRPr/>
            </a:pPr>
            <a:r>
              <a:rPr lang="en-US" sz="1000" b="0" i="1" dirty="0">
                <a:solidFill>
                  <a:srgbClr val="000000"/>
                </a:solidFill>
                <a:latin typeface="Calibri" pitchFamily="34" charset="0"/>
              </a:rPr>
              <a:t>Chart Dates: 11/13/14, </a:t>
            </a:r>
            <a:r>
              <a:rPr lang="en-US" sz="1000" b="0" i="1" dirty="0" smtClean="0">
                <a:solidFill>
                  <a:srgbClr val="000000"/>
                </a:solidFill>
                <a:latin typeface="Calibri" pitchFamily="34" charset="0"/>
              </a:rPr>
              <a:t>1/8/15, 3/5/15, and 4/30/15—6 RNAV STARs</a:t>
            </a:r>
            <a:endParaRPr lang="en-US" sz="1000" b="0" i="1" dirty="0">
              <a:solidFill>
                <a:srgbClr val="000000"/>
              </a:solidFill>
              <a:latin typeface="Calibri"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583577492"/>
              </p:ext>
            </p:extLst>
          </p:nvPr>
        </p:nvGraphicFramePr>
        <p:xfrm>
          <a:off x="2362200" y="2179638"/>
          <a:ext cx="2357438" cy="3881440"/>
        </p:xfrm>
        <a:graphic>
          <a:graphicData uri="http://schemas.openxmlformats.org/drawingml/2006/table">
            <a:tbl>
              <a:tblPr/>
              <a:tblGrid>
                <a:gridCol w="1039184"/>
                <a:gridCol w="287326"/>
                <a:gridCol w="465117"/>
                <a:gridCol w="565811"/>
              </a:tblGrid>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EA Kickoff</a:t>
                      </a:r>
                    </a:p>
                  </a:txBody>
                  <a:tcPr marL="9526" marR="952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4/17 /</a:t>
                      </a:r>
                      <a:r>
                        <a:rPr lang="en-US" sz="700" b="0" i="0" u="none" strike="noStrike" dirty="0">
                          <a:solidFill>
                            <a:schemeClr val="bg1"/>
                          </a:solidFill>
                          <a:effectLst/>
                          <a:latin typeface="+mn-lt"/>
                          <a:cs typeface="Arial"/>
                        </a:rPr>
                        <a:t>2012</a:t>
                      </a:r>
                    </a:p>
                  </a:txBody>
                  <a:tcPr marL="9526" marR="952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AJV-114</a:t>
                      </a:r>
                      <a:endParaRPr lang="en-US" sz="700" b="0" i="0" u="none" strike="noStrike" dirty="0">
                        <a:solidFill>
                          <a:schemeClr val="bg1"/>
                        </a:solidFill>
                        <a:effectLst/>
                        <a:latin typeface="+mn-lt"/>
                        <a:cs typeface="Arial"/>
                      </a:endParaRPr>
                    </a:p>
                  </a:txBody>
                  <a:tcPr marL="9526" marR="9526" marT="9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Phase Start</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lnSpc>
                          <a:spcPct val="100000"/>
                        </a:lnSpc>
                        <a:spcAft>
                          <a:spcPts val="0"/>
                        </a:spcAft>
                      </a:pPr>
                      <a:r>
                        <a:rPr lang="en-US" sz="700" b="0" i="0" u="none" strike="noStrike" dirty="0">
                          <a:solidFill>
                            <a:schemeClr val="bg1"/>
                          </a:solidFill>
                          <a:effectLst/>
                          <a:latin typeface="+mn-lt"/>
                          <a:cs typeface="Arial"/>
                        </a:rPr>
                        <a:t>1/6/2013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EA </a:t>
                      </a:r>
                      <a:r>
                        <a:rPr lang="en-US" sz="700" b="1" i="0" u="none" strike="noStrike" dirty="0" smtClean="0">
                          <a:solidFill>
                            <a:schemeClr val="bg1"/>
                          </a:solidFill>
                          <a:effectLst/>
                          <a:latin typeface="+mn-lt"/>
                          <a:cs typeface="Arial"/>
                        </a:rPr>
                        <a:t>Purpose and Need Section</a:t>
                      </a:r>
                      <a:endParaRPr lang="en-US" sz="700" b="1"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lnSpc>
                          <a:spcPct val="100000"/>
                        </a:lnSpc>
                        <a:spcAft>
                          <a:spcPts val="0"/>
                        </a:spcAft>
                      </a:pPr>
                      <a:r>
                        <a:rPr lang="en-US" sz="700" b="0" i="0" u="none" strike="noStrike" dirty="0">
                          <a:solidFill>
                            <a:schemeClr val="bg1"/>
                          </a:solidFill>
                          <a:effectLst/>
                          <a:latin typeface="+mn-lt"/>
                          <a:cs typeface="Arial"/>
                        </a:rPr>
                        <a:t>2/14/2013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EA </a:t>
                      </a:r>
                      <a:r>
                        <a:rPr lang="en-US" sz="700" b="1" i="0" u="none" strike="noStrike" dirty="0" smtClean="0">
                          <a:solidFill>
                            <a:schemeClr val="bg1"/>
                          </a:solidFill>
                          <a:effectLst/>
                          <a:latin typeface="+mn-lt"/>
                          <a:cs typeface="Arial"/>
                        </a:rPr>
                        <a:t>Alternatives Section</a:t>
                      </a:r>
                      <a:endParaRPr lang="en-US" sz="700" b="1"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lnSpc>
                          <a:spcPct val="100000"/>
                        </a:lnSpc>
                        <a:spcAft>
                          <a:spcPts val="0"/>
                        </a:spcAft>
                      </a:pPr>
                      <a:r>
                        <a:rPr lang="en-US" sz="700" b="0" i="0" u="none" strike="noStrike" dirty="0">
                          <a:solidFill>
                            <a:schemeClr val="bg1"/>
                          </a:solidFill>
                          <a:effectLst/>
                          <a:latin typeface="+mn-lt"/>
                          <a:cs typeface="Arial"/>
                        </a:rPr>
                        <a:t>2/22/2013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Final Ops Validation</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lnSpc>
                          <a:spcPct val="100000"/>
                        </a:lnSpc>
                        <a:spcAft>
                          <a:spcPts val="0"/>
                        </a:spcAft>
                      </a:pPr>
                      <a:r>
                        <a:rPr lang="en-US" sz="700" b="0" i="0" u="none" strike="noStrike" dirty="0">
                          <a:solidFill>
                            <a:schemeClr val="bg1"/>
                          </a:solidFill>
                          <a:effectLst/>
                          <a:latin typeface="+mn-lt"/>
                          <a:cs typeface="Arial"/>
                        </a:rPr>
                        <a:t>4/5/2013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AJV-121</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100% Design Complete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4/24/2013</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AJV-121</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SMS Initiate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4/12/2013</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AJV-W</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marL="0" marR="0" algn="ctr" fontAlgn="b">
                        <a:lnSpc>
                          <a:spcPct val="100000"/>
                        </a:lnSpc>
                        <a:spcBef>
                          <a:spcPts val="0"/>
                        </a:spcBef>
                        <a:spcAft>
                          <a:spcPts val="0"/>
                        </a:spcAft>
                      </a:pPr>
                      <a:r>
                        <a:rPr lang="en-US" sz="700" b="1" dirty="0" smtClean="0">
                          <a:solidFill>
                            <a:schemeClr val="bg1"/>
                          </a:solidFill>
                          <a:effectLst/>
                          <a:latin typeface="+mn-lt"/>
                          <a:ea typeface="Calibri"/>
                          <a:cs typeface="Arial"/>
                        </a:rPr>
                        <a:t>Facilitation</a:t>
                      </a:r>
                      <a:r>
                        <a:rPr lang="en-US" sz="700" b="1" baseline="0" dirty="0" smtClean="0">
                          <a:solidFill>
                            <a:schemeClr val="bg1"/>
                          </a:solidFill>
                          <a:effectLst/>
                          <a:latin typeface="+mn-lt"/>
                          <a:ea typeface="Calibri"/>
                          <a:cs typeface="Arial"/>
                        </a:rPr>
                        <a:t> </a:t>
                      </a:r>
                      <a:r>
                        <a:rPr lang="en-US" sz="700" b="1" dirty="0" smtClean="0">
                          <a:solidFill>
                            <a:schemeClr val="bg1"/>
                          </a:solidFill>
                          <a:effectLst/>
                          <a:latin typeface="+mn-lt"/>
                          <a:ea typeface="Calibri"/>
                          <a:cs typeface="Arial"/>
                        </a:rPr>
                        <a:t>SRM Panel</a:t>
                      </a:r>
                      <a:endParaRPr lang="en-US" sz="700" b="1"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5/20/</a:t>
                      </a:r>
                    </a:p>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 2013</a:t>
                      </a:r>
                      <a:endParaRPr lang="en-US" sz="700" b="0"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10/31/2013</a:t>
                      </a:r>
                      <a:endParaRPr lang="en-US" sz="700" b="0"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700" b="0" dirty="0" smtClean="0">
                          <a:solidFill>
                            <a:schemeClr val="bg1"/>
                          </a:solidFill>
                          <a:effectLst/>
                          <a:latin typeface="+mn-lt"/>
                          <a:ea typeface="Calibri"/>
                          <a:cs typeface="Arial"/>
                        </a:rPr>
                        <a:t>AJV-W</a:t>
                      </a:r>
                      <a:endParaRPr lang="en-US" sz="700" b="0"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EA Affected Enviro Section</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lnSpc>
                          <a:spcPct val="100000"/>
                        </a:lnSpc>
                        <a:spcAft>
                          <a:spcPts val="0"/>
                        </a:spcAft>
                      </a:pPr>
                      <a:r>
                        <a:rPr lang="en-US" sz="700" b="0" i="0" u="none" strike="noStrike" dirty="0">
                          <a:solidFill>
                            <a:schemeClr val="bg1"/>
                          </a:solidFill>
                          <a:effectLst/>
                          <a:latin typeface="+mn-lt"/>
                          <a:cs typeface="Arial"/>
                        </a:rPr>
                        <a:t>6/7/2013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marL="0" marR="0" algn="ctr" fontAlgn="b">
                        <a:lnSpc>
                          <a:spcPct val="100000"/>
                        </a:lnSpc>
                        <a:spcBef>
                          <a:spcPts val="0"/>
                        </a:spcBef>
                        <a:spcAft>
                          <a:spcPts val="0"/>
                        </a:spcAft>
                      </a:pPr>
                      <a:r>
                        <a:rPr lang="en-US" sz="700" b="1" dirty="0" smtClean="0">
                          <a:solidFill>
                            <a:schemeClr val="bg1"/>
                          </a:solidFill>
                          <a:effectLst/>
                          <a:latin typeface="+mn-lt"/>
                          <a:ea typeface="Calibri"/>
                          <a:cs typeface="Arial"/>
                        </a:rPr>
                        <a:t>SMS draft doc. completed</a:t>
                      </a:r>
                      <a:endParaRPr lang="en-US" sz="700" b="1"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8/1/</a:t>
                      </a:r>
                    </a:p>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2013</a:t>
                      </a:r>
                      <a:endParaRPr lang="en-US" sz="700" b="0"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10/30/2013</a:t>
                      </a:r>
                      <a:endParaRPr lang="en-US" sz="700" b="0"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700" b="0" dirty="0" smtClean="0">
                          <a:solidFill>
                            <a:schemeClr val="bg1"/>
                          </a:solidFill>
                          <a:effectLst/>
                          <a:latin typeface="+mn-lt"/>
                          <a:ea typeface="Calibri"/>
                          <a:cs typeface="Arial"/>
                        </a:rPr>
                        <a:t>AJV-W</a:t>
                      </a:r>
                      <a:endParaRPr lang="en-US" sz="700" b="0"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EA Enviro Consequences Sect</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lnSpc>
                          <a:spcPct val="100000"/>
                        </a:lnSpc>
                        <a:spcAft>
                          <a:spcPts val="0"/>
                        </a:spcAft>
                      </a:pPr>
                      <a:r>
                        <a:rPr lang="en-US" sz="700" b="0" i="0" u="none" strike="noStrike" dirty="0">
                          <a:solidFill>
                            <a:schemeClr val="bg1"/>
                          </a:solidFill>
                          <a:effectLst/>
                          <a:latin typeface="+mn-lt"/>
                          <a:cs typeface="Arial"/>
                        </a:rPr>
                        <a:t>8/23</a:t>
                      </a:r>
                      <a:r>
                        <a:rPr lang="en-US" sz="700" b="0" i="0" u="none" strike="noStrike" dirty="0" smtClean="0">
                          <a:solidFill>
                            <a:schemeClr val="bg1"/>
                          </a:solidFill>
                          <a:effectLst/>
                          <a:latin typeface="+mn-lt"/>
                          <a:cs typeface="Arial"/>
                        </a:rPr>
                        <a:t>/</a:t>
                      </a:r>
                    </a:p>
                    <a:p>
                      <a:pPr algn="ctr" fontAlgn="b">
                        <a:lnSpc>
                          <a:spcPct val="100000"/>
                        </a:lnSpc>
                        <a:spcAft>
                          <a:spcPts val="0"/>
                        </a:spcAft>
                      </a:pPr>
                      <a:r>
                        <a:rPr lang="en-US" sz="700" b="0" i="0" u="none" strike="noStrike" dirty="0" smtClean="0">
                          <a:solidFill>
                            <a:schemeClr val="bg1"/>
                          </a:solidFill>
                          <a:effectLst/>
                          <a:latin typeface="+mn-lt"/>
                          <a:cs typeface="Arial"/>
                        </a:rPr>
                        <a:t>2013</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12/6/2013</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marL="0" marR="0" algn="ctr" fontAlgn="b">
                        <a:lnSpc>
                          <a:spcPct val="100000"/>
                        </a:lnSpc>
                        <a:spcBef>
                          <a:spcPts val="0"/>
                        </a:spcBef>
                        <a:spcAft>
                          <a:spcPts val="0"/>
                        </a:spcAft>
                      </a:pPr>
                      <a:r>
                        <a:rPr lang="en-US" sz="700" b="1" dirty="0" smtClean="0">
                          <a:solidFill>
                            <a:schemeClr val="bg1"/>
                          </a:solidFill>
                          <a:effectLst/>
                          <a:latin typeface="+mn-lt"/>
                          <a:ea typeface="Calibri"/>
                          <a:cs typeface="Arial"/>
                        </a:rPr>
                        <a:t>SMS final doc. completed</a:t>
                      </a:r>
                      <a:endParaRPr lang="en-US" sz="700" b="1"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8/29/</a:t>
                      </a:r>
                    </a:p>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2013</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11/30/</a:t>
                      </a:r>
                    </a:p>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2013</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700" b="0" u="none" dirty="0" smtClean="0">
                          <a:solidFill>
                            <a:schemeClr val="bg1"/>
                          </a:solidFill>
                          <a:effectLst/>
                          <a:latin typeface="+mn-lt"/>
                          <a:ea typeface="Calibri"/>
                          <a:cs typeface="Arial"/>
                        </a:rPr>
                        <a:t>AJV-W</a:t>
                      </a:r>
                      <a:endParaRPr lang="en-US" sz="700" b="0" u="none"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marL="0" marR="0" algn="ctr" fontAlgn="b">
                        <a:lnSpc>
                          <a:spcPct val="100000"/>
                        </a:lnSpc>
                        <a:spcBef>
                          <a:spcPts val="0"/>
                        </a:spcBef>
                        <a:spcAft>
                          <a:spcPts val="0"/>
                        </a:spcAft>
                      </a:pPr>
                      <a:r>
                        <a:rPr lang="en-US" sz="700" b="1" dirty="0" smtClean="0">
                          <a:solidFill>
                            <a:schemeClr val="bg1"/>
                          </a:solidFill>
                          <a:effectLst/>
                          <a:latin typeface="+mn-lt"/>
                          <a:ea typeface="Calibri"/>
                          <a:cs typeface="Arial"/>
                        </a:rPr>
                        <a:t>SMS Final doc. signed</a:t>
                      </a:r>
                      <a:endParaRPr lang="en-US" sz="700" b="1"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12/27/</a:t>
                      </a:r>
                    </a:p>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2013</a:t>
                      </a:r>
                      <a:endParaRPr lang="en-US" sz="700" b="0"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9/10/2014</a:t>
                      </a:r>
                      <a:endParaRPr lang="en-US" sz="700" b="0"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700" b="0" dirty="0" smtClean="0">
                          <a:solidFill>
                            <a:schemeClr val="bg1"/>
                          </a:solidFill>
                          <a:effectLst/>
                          <a:latin typeface="+mn-lt"/>
                          <a:ea typeface="Calibri"/>
                          <a:cs typeface="Arial"/>
                        </a:rPr>
                        <a:t>AJV-W</a:t>
                      </a:r>
                      <a:endParaRPr lang="en-US" sz="700" b="0" dirty="0">
                        <a:solidFill>
                          <a:schemeClr val="bg1"/>
                        </a:solidFill>
                        <a:effectLst/>
                        <a:latin typeface="+mn-lt"/>
                        <a:ea typeface="Calibri"/>
                        <a:cs typeface="Arial"/>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Draft EA</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lnSpc>
                          <a:spcPct val="100000"/>
                        </a:lnSpc>
                        <a:spcAft>
                          <a:spcPts val="0"/>
                        </a:spcAft>
                      </a:pPr>
                      <a:r>
                        <a:rPr lang="en-US" sz="700" b="0" i="0" u="none" strike="noStrike" dirty="0">
                          <a:solidFill>
                            <a:schemeClr val="bg1"/>
                          </a:solidFill>
                          <a:effectLst/>
                          <a:latin typeface="+mn-lt"/>
                          <a:cs typeface="Arial"/>
                        </a:rPr>
                        <a:t>12/6</a:t>
                      </a:r>
                      <a:r>
                        <a:rPr lang="en-US" sz="700" b="0" i="0" u="none" strike="noStrike" dirty="0" smtClean="0">
                          <a:solidFill>
                            <a:schemeClr val="bg1"/>
                          </a:solidFill>
                          <a:effectLst/>
                          <a:latin typeface="+mn-lt"/>
                          <a:cs typeface="Arial"/>
                        </a:rPr>
                        <a:t>/</a:t>
                      </a:r>
                    </a:p>
                    <a:p>
                      <a:pPr algn="ctr" fontAlgn="b">
                        <a:lnSpc>
                          <a:spcPct val="100000"/>
                        </a:lnSpc>
                        <a:spcAft>
                          <a:spcPts val="0"/>
                        </a:spcAft>
                      </a:pPr>
                      <a:r>
                        <a:rPr lang="en-US" sz="700" b="0" i="0" u="none" strike="noStrike" dirty="0" smtClean="0">
                          <a:solidFill>
                            <a:schemeClr val="bg1"/>
                          </a:solidFill>
                          <a:effectLst/>
                          <a:latin typeface="+mn-lt"/>
                          <a:cs typeface="Arial"/>
                        </a:rPr>
                        <a:t>2013</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3/12/2014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SMS Process Complete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12/27/</a:t>
                      </a:r>
                    </a:p>
                    <a:p>
                      <a:pPr algn="ctr" fontAlgn="b">
                        <a:lnSpc>
                          <a:spcPct val="100000"/>
                        </a:lnSpc>
                        <a:spcAft>
                          <a:spcPts val="0"/>
                        </a:spcAft>
                      </a:pPr>
                      <a:r>
                        <a:rPr lang="en-US" sz="700" b="0" i="0" u="none" strike="noStrike" dirty="0" smtClean="0">
                          <a:solidFill>
                            <a:schemeClr val="bg1"/>
                          </a:solidFill>
                          <a:effectLst/>
                          <a:latin typeface="+mn-lt"/>
                          <a:cs typeface="Arial"/>
                        </a:rPr>
                        <a:t>2013</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9/10/2014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AJV-W</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42590">
                <a:tc>
                  <a:txBody>
                    <a:bodyPr/>
                    <a:lstStyle/>
                    <a:p>
                      <a:pPr algn="ctr" fontAlgn="b">
                        <a:lnSpc>
                          <a:spcPct val="100000"/>
                        </a:lnSpc>
                        <a:spcAft>
                          <a:spcPts val="0"/>
                        </a:spcAft>
                      </a:pPr>
                      <a:r>
                        <a:rPr lang="en-US" sz="700" b="1" i="0" u="none" strike="noStrike" dirty="0">
                          <a:solidFill>
                            <a:schemeClr val="bg1"/>
                          </a:solidFill>
                          <a:effectLst/>
                          <a:latin typeface="+mn-lt"/>
                          <a:cs typeface="Arial"/>
                        </a:rPr>
                        <a:t>Final EA FONSI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lnSpc>
                          <a:spcPct val="100000"/>
                        </a:lnSpc>
                        <a:spcAft>
                          <a:spcPts val="0"/>
                        </a:spcAft>
                      </a:pPr>
                      <a:r>
                        <a:rPr lang="en-US" sz="700" b="0" i="0" u="none" strike="noStrike" dirty="0">
                          <a:solidFill>
                            <a:schemeClr val="bg1"/>
                          </a:solidFill>
                          <a:effectLst/>
                          <a:latin typeface="+mn-lt"/>
                          <a:cs typeface="Arial"/>
                        </a:rPr>
                        <a:t>3/31</a:t>
                      </a:r>
                      <a:r>
                        <a:rPr lang="en-US" sz="700" b="0" i="0" u="none" strike="noStrike" dirty="0" smtClean="0">
                          <a:solidFill>
                            <a:schemeClr val="bg1"/>
                          </a:solidFill>
                          <a:effectLst/>
                          <a:latin typeface="+mn-lt"/>
                          <a:cs typeface="Arial"/>
                        </a:rPr>
                        <a:t>/</a:t>
                      </a:r>
                    </a:p>
                    <a:p>
                      <a:pPr algn="ctr" fontAlgn="b">
                        <a:lnSpc>
                          <a:spcPct val="100000"/>
                        </a:lnSpc>
                        <a:spcAft>
                          <a:spcPts val="0"/>
                        </a:spcAft>
                      </a:pPr>
                      <a:r>
                        <a:rPr lang="en-US" sz="700" b="0" i="0" u="none" strike="noStrike" dirty="0" smtClean="0">
                          <a:solidFill>
                            <a:schemeClr val="bg1"/>
                          </a:solidFill>
                          <a:effectLst/>
                          <a:latin typeface="+mn-lt"/>
                          <a:cs typeface="Arial"/>
                        </a:rPr>
                        <a:t>2014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7/22/2014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lnSpc>
                          <a:spcPct val="100000"/>
                        </a:lnSpc>
                        <a:spcAft>
                          <a:spcPts val="0"/>
                        </a:spcAft>
                      </a:pPr>
                      <a:r>
                        <a:rPr lang="en-US" sz="700" b="0" i="0" u="none" strike="noStrike" dirty="0" smtClean="0">
                          <a:solidFill>
                            <a:schemeClr val="bg1"/>
                          </a:solidFill>
                          <a:effectLst/>
                          <a:latin typeface="+mn-lt"/>
                          <a:cs typeface="Arial"/>
                        </a:rPr>
                        <a:t>AJV-114</a:t>
                      </a:r>
                      <a:endParaRPr lang="en-US" sz="700" b="0" i="0" u="none" strike="noStrike" dirty="0">
                        <a:solidFill>
                          <a:schemeClr val="bg1"/>
                        </a:solidFill>
                        <a:effectLst/>
                        <a:latin typeface="+mn-lt"/>
                        <a:cs typeface="Arial"/>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594825773"/>
              </p:ext>
            </p:extLst>
          </p:nvPr>
        </p:nvGraphicFramePr>
        <p:xfrm>
          <a:off x="5087938" y="2179638"/>
          <a:ext cx="1871663" cy="2789006"/>
        </p:xfrm>
        <a:graphic>
          <a:graphicData uri="http://schemas.openxmlformats.org/drawingml/2006/table">
            <a:tbl>
              <a:tblPr/>
              <a:tblGrid>
                <a:gridCol w="739681"/>
                <a:gridCol w="242865"/>
                <a:gridCol w="88889"/>
                <a:gridCol w="331754"/>
                <a:gridCol w="468474"/>
              </a:tblGrid>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Phase Start</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3/31/</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2014</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7/28/2014</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AJV-1</a:t>
                      </a:r>
                    </a:p>
                  </a:txBody>
                  <a:tcPr marL="9528" marR="9528" marT="951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Impl Plan Complete</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8/22/2014</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AJV-143</a:t>
                      </a:r>
                    </a:p>
                  </a:txBody>
                  <a:tcPr marL="9528" marR="9528" marT="951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Training Plan Complete</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10/3/2014</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700" b="0" i="0" u="none" strike="noStrike" kern="1200" dirty="0" smtClean="0">
                          <a:solidFill>
                            <a:schemeClr val="bg1"/>
                          </a:solidFill>
                          <a:effectLst/>
                          <a:latin typeface="+mn-lt"/>
                          <a:ea typeface="+mn-ea"/>
                          <a:cs typeface="Arial"/>
                        </a:rPr>
                        <a:t>AJV-143</a:t>
                      </a:r>
                    </a:p>
                  </a:txBody>
                  <a:tcPr marL="9528" marR="9528" marT="951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Implementation Stage 1</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11/13/14</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AJV-143</a:t>
                      </a:r>
                    </a:p>
                  </a:txBody>
                  <a:tcPr marL="9528" marR="9528" marT="95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Implementation Stage 2</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1/8/15</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AJV-143</a:t>
                      </a:r>
                    </a:p>
                  </a:txBody>
                  <a:tcPr marL="9528" marR="9528" marT="95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Implementation Stage 3</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3/5/15</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AJV-143</a:t>
                      </a:r>
                    </a:p>
                  </a:txBody>
                  <a:tcPr marL="9528" marR="9528" marT="95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Final Flight Checks</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3/6/2015</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AJW-3</a:t>
                      </a:r>
                    </a:p>
                  </a:txBody>
                  <a:tcPr marL="9528" marR="9528" marT="95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Final Stakeholder Coordination</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4/3/ 2015</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4/23/ 2015</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AJV-143</a:t>
                      </a:r>
                    </a:p>
                  </a:txBody>
                  <a:tcPr marL="9528" marR="9528" marT="95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Training Complete</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4/15/ 2015</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4/29/ 2015</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AJV-143</a:t>
                      </a:r>
                    </a:p>
                  </a:txBody>
                  <a:tcPr marL="9528" marR="9528" marT="95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Implementation Stage 4</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4/30/15</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AJV-143</a:t>
                      </a:r>
                    </a:p>
                  </a:txBody>
                  <a:tcPr marL="9528" marR="9528" marT="95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r h="253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cs typeface="Arial" pitchFamily="34" charset="0"/>
                        </a:rPr>
                        <a:t>Implementation Complete</a:t>
                      </a:r>
                    </a:p>
                  </a:txBody>
                  <a:tcPr marL="9528" marR="9528" marT="951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pitchFamily="34" charset="0"/>
                        </a:rPr>
                        <a:t>4/30/2015</a:t>
                      </a:r>
                    </a:p>
                  </a:txBody>
                  <a:tcPr marL="9528" marR="9528"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cs typeface="Arial"/>
                        </a:rPr>
                        <a:t>AJV-143</a:t>
                      </a:r>
                    </a:p>
                  </a:txBody>
                  <a:tcPr marL="9528" marR="9528" marT="95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solidFill>
                  </a:tcPr>
                </a:tc>
              </a:tr>
            </a:tbl>
          </a:graphicData>
        </a:graphic>
      </p:graphicFrame>
      <p:graphicFrame>
        <p:nvGraphicFramePr>
          <p:cNvPr id="37" name="Group 139"/>
          <p:cNvGraphicFramePr>
            <a:graphicFrameLocks noGrp="1"/>
          </p:cNvGraphicFramePr>
          <p:nvPr>
            <p:extLst>
              <p:ext uri="{D42A27DB-BD31-4B8C-83A1-F6EECF244321}">
                <p14:modId xmlns:p14="http://schemas.microsoft.com/office/powerpoint/2010/main" val="1212110365"/>
              </p:ext>
            </p:extLst>
          </p:nvPr>
        </p:nvGraphicFramePr>
        <p:xfrm>
          <a:off x="366713" y="4713288"/>
          <a:ext cx="941387" cy="1339849"/>
        </p:xfrm>
        <a:graphic>
          <a:graphicData uri="http://schemas.openxmlformats.org/drawingml/2006/table">
            <a:tbl>
              <a:tblPr/>
              <a:tblGrid>
                <a:gridCol w="941387"/>
              </a:tblGrid>
              <a:tr h="2297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pitchFamily="34" charset="0"/>
                          <a:cs typeface="Arial" pitchFamily="34" charset="0"/>
                        </a:rPr>
                        <a:t>Complete</a:t>
                      </a:r>
                    </a:p>
                  </a:txBody>
                  <a:tcPr marL="91398" marR="91398" marT="43353" marB="43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437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pitchFamily="34" charset="0"/>
                          <a:cs typeface="Arial" pitchFamily="34" charset="0"/>
                        </a:rPr>
                        <a:t>On Track</a:t>
                      </a:r>
                    </a:p>
                  </a:txBody>
                  <a:tcPr marL="91398" marR="91398" marT="43353" marB="43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291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cs typeface="Arial" pitchFamily="34" charset="0"/>
                        </a:rPr>
                        <a:t>May Be Missed</a:t>
                      </a:r>
                    </a:p>
                  </a:txBody>
                  <a:tcPr marL="91398" marR="91398" marT="43353" marB="43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437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Missed</a:t>
                      </a:r>
                    </a:p>
                  </a:txBody>
                  <a:tcPr marL="91398" marR="91398" marT="43353" marB="43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305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969696"/>
                          </a:solidFill>
                          <a:effectLst/>
                          <a:latin typeface="Arial" pitchFamily="34" charset="0"/>
                          <a:cs typeface="Arial" pitchFamily="34" charset="0"/>
                        </a:rPr>
                        <a:t>FY16 or beyond</a:t>
                      </a:r>
                    </a:p>
                  </a:txBody>
                  <a:tcPr marL="91398" marR="91398" marT="43353" marB="43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8" name="Group 41"/>
          <p:cNvGrpSpPr>
            <a:grpSpLocks/>
          </p:cNvGrpSpPr>
          <p:nvPr/>
        </p:nvGrpSpPr>
        <p:grpSpPr bwMode="auto">
          <a:xfrm>
            <a:off x="355600" y="4029075"/>
            <a:ext cx="468313" cy="565150"/>
            <a:chOff x="8016873" y="719138"/>
            <a:chExt cx="936798" cy="846206"/>
          </a:xfrm>
        </p:grpSpPr>
        <p:pic>
          <p:nvPicPr>
            <p:cNvPr id="40" name="Picture 83" descr="C:\Documents and Settings\jason coon\Local Settings\Temporary Internet Files\Content.IE5\EGL2FES9\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339" y="1092269"/>
              <a:ext cx="473076"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81"/>
            <p:cNvSpPr txBox="1">
              <a:spLocks noChangeArrowheads="1"/>
            </p:cNvSpPr>
            <p:nvPr/>
          </p:nvSpPr>
          <p:spPr bwMode="auto">
            <a:xfrm>
              <a:off x="8016873" y="719138"/>
              <a:ext cx="936798" cy="392203"/>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auto" hangingPunct="1">
                <a:spcBef>
                  <a:spcPts val="0"/>
                </a:spcBef>
                <a:spcAft>
                  <a:spcPts val="0"/>
                </a:spcAft>
                <a:buFontTx/>
                <a:buNone/>
                <a:defRPr/>
              </a:pPr>
              <a:r>
                <a:rPr lang="en-US" sz="1100" u="sng" kern="0" dirty="0" smtClean="0">
                  <a:solidFill>
                    <a:srgbClr val="000000"/>
                  </a:solidFill>
                </a:rPr>
                <a:t>A4A</a:t>
              </a:r>
            </a:p>
          </p:txBody>
        </p:sp>
      </p:grpSp>
      <p:grpSp>
        <p:nvGrpSpPr>
          <p:cNvPr id="51" name="Group 41"/>
          <p:cNvGrpSpPr>
            <a:grpSpLocks/>
          </p:cNvGrpSpPr>
          <p:nvPr/>
        </p:nvGrpSpPr>
        <p:grpSpPr bwMode="auto">
          <a:xfrm>
            <a:off x="700088" y="4030663"/>
            <a:ext cx="701675" cy="561975"/>
            <a:chOff x="7885755" y="744457"/>
            <a:chExt cx="1404873" cy="841458"/>
          </a:xfrm>
        </p:grpSpPr>
        <p:pic>
          <p:nvPicPr>
            <p:cNvPr id="52" name="Picture 83" descr="C:\Documents and Settings\jason coon\Local Settings\Temporary Internet Files\Content.IE5\EGL2FES9\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6516" y="1112840"/>
              <a:ext cx="473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81"/>
            <p:cNvSpPr txBox="1">
              <a:spLocks noChangeArrowheads="1"/>
            </p:cNvSpPr>
            <p:nvPr/>
          </p:nvSpPr>
          <p:spPr bwMode="auto">
            <a:xfrm>
              <a:off x="7885755" y="744457"/>
              <a:ext cx="1404873" cy="39220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auto" hangingPunct="1">
                <a:spcBef>
                  <a:spcPts val="0"/>
                </a:spcBef>
                <a:spcAft>
                  <a:spcPts val="0"/>
                </a:spcAft>
                <a:buFontTx/>
                <a:buNone/>
                <a:defRPr/>
              </a:pPr>
              <a:r>
                <a:rPr lang="en-US" sz="1100" u="sng" kern="0" dirty="0" smtClean="0">
                  <a:solidFill>
                    <a:srgbClr val="000000"/>
                  </a:solidFill>
                </a:rPr>
                <a:t>Core 30</a:t>
              </a:r>
            </a:p>
          </p:txBody>
        </p:sp>
      </p:grpSp>
      <p:sp>
        <p:nvSpPr>
          <p:cNvPr id="55" name="AutoShape 20"/>
          <p:cNvSpPr>
            <a:spLocks noChangeArrowheads="1"/>
          </p:cNvSpPr>
          <p:nvPr/>
        </p:nvSpPr>
        <p:spPr bwMode="auto">
          <a:xfrm rot="5400000">
            <a:off x="361950" y="1693863"/>
            <a:ext cx="428625" cy="314325"/>
          </a:xfrm>
          <a:prstGeom prst="can">
            <a:avLst>
              <a:gd name="adj" fmla="val 25000"/>
            </a:avLst>
          </a:prstGeom>
          <a:solidFill>
            <a:srgbClr val="0070C0"/>
          </a:solidFill>
          <a:ln w="9525">
            <a:solidFill>
              <a:schemeClr val="tx1"/>
            </a:solidFill>
            <a:round/>
            <a:headEnd/>
            <a:tailEnd/>
          </a:ln>
        </p:spPr>
        <p:txBody>
          <a:bodyPr wrap="none" anchor="ctr"/>
          <a:lstStyle/>
          <a:p>
            <a:pPr fontAlgn="auto">
              <a:spcBef>
                <a:spcPts val="0"/>
              </a:spcBef>
              <a:spcAft>
                <a:spcPts val="0"/>
              </a:spcAft>
              <a:buFontTx/>
              <a:buNone/>
            </a:pPr>
            <a:endParaRPr lang="en-US" sz="1800" dirty="0">
              <a:solidFill>
                <a:srgbClr val="000000"/>
              </a:solidFill>
              <a:latin typeface="Calibri"/>
            </a:endParaRPr>
          </a:p>
        </p:txBody>
      </p:sp>
      <p:sp>
        <p:nvSpPr>
          <p:cNvPr id="56" name="AutoShape 21"/>
          <p:cNvSpPr>
            <a:spLocks noChangeArrowheads="1"/>
          </p:cNvSpPr>
          <p:nvPr/>
        </p:nvSpPr>
        <p:spPr bwMode="auto">
          <a:xfrm rot="5400000">
            <a:off x="1335088" y="1208088"/>
            <a:ext cx="428625" cy="1285875"/>
          </a:xfrm>
          <a:prstGeom prst="can">
            <a:avLst>
              <a:gd name="adj" fmla="val 19625"/>
            </a:avLst>
          </a:prstGeom>
          <a:solidFill>
            <a:srgbClr val="0070C0"/>
          </a:solidFill>
          <a:ln w="9525">
            <a:solidFill>
              <a:schemeClr val="tx1"/>
            </a:solidFill>
            <a:round/>
            <a:headEnd/>
            <a:tailEnd/>
          </a:ln>
        </p:spPr>
        <p:txBody>
          <a:bodyPr wrap="none" anchor="ctr"/>
          <a:lstStyle/>
          <a:p>
            <a:pPr fontAlgn="auto">
              <a:spcBef>
                <a:spcPts val="0"/>
              </a:spcBef>
              <a:spcAft>
                <a:spcPts val="0"/>
              </a:spcAft>
              <a:buFontTx/>
              <a:buNone/>
            </a:pPr>
            <a:endParaRPr lang="en-US" sz="1800" dirty="0">
              <a:solidFill>
                <a:srgbClr val="000000"/>
              </a:solidFill>
              <a:latin typeface="Calibri"/>
            </a:endParaRPr>
          </a:p>
        </p:txBody>
      </p:sp>
      <p:sp>
        <p:nvSpPr>
          <p:cNvPr id="57" name="AutoShape 22"/>
          <p:cNvSpPr>
            <a:spLocks noChangeArrowheads="1"/>
          </p:cNvSpPr>
          <p:nvPr/>
        </p:nvSpPr>
        <p:spPr bwMode="auto">
          <a:xfrm rot="5400000">
            <a:off x="3382963" y="684213"/>
            <a:ext cx="428625" cy="2333625"/>
          </a:xfrm>
          <a:prstGeom prst="can">
            <a:avLst>
              <a:gd name="adj" fmla="val 2258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buFontTx/>
              <a:buNone/>
            </a:pPr>
            <a:endParaRPr lang="en-US" sz="1800" dirty="0">
              <a:solidFill>
                <a:srgbClr val="000000"/>
              </a:solidFill>
              <a:latin typeface="Calibri"/>
            </a:endParaRPr>
          </a:p>
        </p:txBody>
      </p:sp>
      <p:sp>
        <p:nvSpPr>
          <p:cNvPr id="59" name="AutoShape 23"/>
          <p:cNvSpPr>
            <a:spLocks noChangeArrowheads="1"/>
          </p:cNvSpPr>
          <p:nvPr/>
        </p:nvSpPr>
        <p:spPr bwMode="auto">
          <a:xfrm rot="5400000">
            <a:off x="5701506" y="1175546"/>
            <a:ext cx="465137" cy="1314450"/>
          </a:xfrm>
          <a:prstGeom prst="can">
            <a:avLst>
              <a:gd name="adj" fmla="val 2006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buFontTx/>
              <a:buNone/>
            </a:pPr>
            <a:endParaRPr lang="en-US" sz="1800" dirty="0">
              <a:solidFill>
                <a:srgbClr val="000000"/>
              </a:solidFill>
              <a:latin typeface="Calibri"/>
            </a:endParaRPr>
          </a:p>
        </p:txBody>
      </p:sp>
      <p:sp>
        <p:nvSpPr>
          <p:cNvPr id="60" name="AutoShape 24"/>
          <p:cNvSpPr>
            <a:spLocks noChangeArrowheads="1"/>
          </p:cNvSpPr>
          <p:nvPr/>
        </p:nvSpPr>
        <p:spPr bwMode="auto">
          <a:xfrm rot="5400000">
            <a:off x="7746206" y="1566071"/>
            <a:ext cx="465137" cy="533400"/>
          </a:xfrm>
          <a:prstGeom prst="can">
            <a:avLst>
              <a:gd name="adj" fmla="val 1777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buFontTx/>
              <a:buNone/>
            </a:pPr>
            <a:endParaRPr lang="en-US" sz="1800" dirty="0">
              <a:solidFill>
                <a:srgbClr val="000000"/>
              </a:solidFill>
              <a:latin typeface="Calibri"/>
            </a:endParaRPr>
          </a:p>
        </p:txBody>
      </p:sp>
      <p:sp>
        <p:nvSpPr>
          <p:cNvPr id="61" name="AutoShape 27"/>
          <p:cNvSpPr>
            <a:spLocks noChangeArrowheads="1"/>
          </p:cNvSpPr>
          <p:nvPr/>
        </p:nvSpPr>
        <p:spPr bwMode="auto">
          <a:xfrm rot="5400000">
            <a:off x="3398043" y="662782"/>
            <a:ext cx="428625" cy="2376487"/>
          </a:xfrm>
          <a:prstGeom prst="can">
            <a:avLst>
              <a:gd name="adj" fmla="val 25015"/>
            </a:avLst>
          </a:prstGeom>
          <a:solidFill>
            <a:srgbClr val="0070C0"/>
          </a:solidFill>
          <a:ln w="9525">
            <a:solidFill>
              <a:schemeClr val="tx1"/>
            </a:solidFill>
            <a:round/>
            <a:headEnd/>
            <a:tailEnd/>
          </a:ln>
        </p:spPr>
        <p:txBody>
          <a:bodyPr wrap="none" anchor="ctr"/>
          <a:lstStyle/>
          <a:p>
            <a:pPr fontAlgn="auto">
              <a:spcBef>
                <a:spcPts val="0"/>
              </a:spcBef>
              <a:spcAft>
                <a:spcPts val="0"/>
              </a:spcAft>
              <a:buFontTx/>
              <a:buNone/>
            </a:pPr>
            <a:endParaRPr lang="en-US" sz="1800" dirty="0">
              <a:solidFill>
                <a:srgbClr val="000000"/>
              </a:solidFill>
              <a:latin typeface="Calibri"/>
            </a:endParaRPr>
          </a:p>
        </p:txBody>
      </p:sp>
      <p:sp>
        <p:nvSpPr>
          <p:cNvPr id="62" name="TextBox 1"/>
          <p:cNvSpPr txBox="1">
            <a:spLocks noChangeArrowheads="1"/>
          </p:cNvSpPr>
          <p:nvPr/>
        </p:nvSpPr>
        <p:spPr bwMode="auto">
          <a:xfrm>
            <a:off x="2847975" y="1681163"/>
            <a:ext cx="1590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Bef>
                <a:spcPts val="0"/>
              </a:spcBef>
              <a:spcAft>
                <a:spcPts val="0"/>
              </a:spcAft>
              <a:buFontTx/>
              <a:buNone/>
            </a:pPr>
            <a:r>
              <a:rPr lang="en-US" sz="1600" dirty="0">
                <a:solidFill>
                  <a:prstClr val="white"/>
                </a:solidFill>
                <a:latin typeface="Calibri" pitchFamily="34" charset="0"/>
                <a:cs typeface="Arial" charset="0"/>
              </a:rPr>
              <a:t>27 Months</a:t>
            </a:r>
          </a:p>
        </p:txBody>
      </p:sp>
      <p:sp>
        <p:nvSpPr>
          <p:cNvPr id="63" name="TextBox 1"/>
          <p:cNvSpPr txBox="1">
            <a:spLocks noChangeArrowheads="1"/>
          </p:cNvSpPr>
          <p:nvPr/>
        </p:nvSpPr>
        <p:spPr bwMode="auto">
          <a:xfrm>
            <a:off x="1089025" y="1751013"/>
            <a:ext cx="922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Bef>
                <a:spcPts val="0"/>
              </a:spcBef>
              <a:spcAft>
                <a:spcPts val="0"/>
              </a:spcAft>
              <a:buFontTx/>
              <a:buNone/>
            </a:pPr>
            <a:r>
              <a:rPr lang="en-US" sz="1100" dirty="0">
                <a:solidFill>
                  <a:srgbClr val="FFFFFF"/>
                </a:solidFill>
                <a:latin typeface="Calibri" pitchFamily="34" charset="0"/>
                <a:cs typeface="Arial" charset="0"/>
              </a:rPr>
              <a:t>12/2012</a:t>
            </a:r>
          </a:p>
        </p:txBody>
      </p:sp>
      <p:sp>
        <p:nvSpPr>
          <p:cNvPr id="64" name="TextBox 1"/>
          <p:cNvSpPr txBox="1">
            <a:spLocks noChangeArrowheads="1"/>
          </p:cNvSpPr>
          <p:nvPr/>
        </p:nvSpPr>
        <p:spPr bwMode="auto">
          <a:xfrm rot="-5400000">
            <a:off x="227013" y="1751013"/>
            <a:ext cx="657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Bef>
                <a:spcPts val="0"/>
              </a:spcBef>
              <a:spcAft>
                <a:spcPts val="0"/>
              </a:spcAft>
              <a:buFontTx/>
              <a:buNone/>
            </a:pPr>
            <a:r>
              <a:rPr lang="en-US" sz="700" dirty="0">
                <a:solidFill>
                  <a:srgbClr val="FFFFFF"/>
                </a:solidFill>
                <a:latin typeface="Calibri" pitchFamily="34" charset="0"/>
                <a:cs typeface="Arial" charset="0"/>
              </a:rPr>
              <a:t>3/2012</a:t>
            </a:r>
          </a:p>
        </p:txBody>
      </p:sp>
      <p:graphicFrame>
        <p:nvGraphicFramePr>
          <p:cNvPr id="65" name="Table 64"/>
          <p:cNvGraphicFramePr>
            <a:graphicFrameLocks noGrp="1"/>
          </p:cNvGraphicFramePr>
          <p:nvPr>
            <p:extLst>
              <p:ext uri="{D42A27DB-BD31-4B8C-83A1-F6EECF244321}">
                <p14:modId xmlns:p14="http://schemas.microsoft.com/office/powerpoint/2010/main" val="749801374"/>
              </p:ext>
            </p:extLst>
          </p:nvPr>
        </p:nvGraphicFramePr>
        <p:xfrm>
          <a:off x="7248525" y="2179638"/>
          <a:ext cx="1485900" cy="1735139"/>
        </p:xfrm>
        <a:graphic>
          <a:graphicData uri="http://schemas.openxmlformats.org/drawingml/2006/table">
            <a:tbl>
              <a:tblPr/>
              <a:tblGrid>
                <a:gridCol w="933618"/>
                <a:gridCol w="552282"/>
              </a:tblGrid>
              <a:tr h="281116">
                <a:tc>
                  <a:txBody>
                    <a:bodyPr/>
                    <a:lstStyle/>
                    <a:p>
                      <a:pPr marL="0" marR="0" algn="ctr" fontAlgn="b">
                        <a:lnSpc>
                          <a:spcPct val="100000"/>
                        </a:lnSpc>
                        <a:spcBef>
                          <a:spcPts val="0"/>
                        </a:spcBef>
                        <a:spcAft>
                          <a:spcPts val="0"/>
                        </a:spcAft>
                      </a:pPr>
                      <a:r>
                        <a:rPr lang="en-US" sz="700" dirty="0" smtClean="0">
                          <a:solidFill>
                            <a:schemeClr val="bg1"/>
                          </a:solidFill>
                          <a:effectLst/>
                          <a:latin typeface="+mn-lt"/>
                          <a:ea typeface="Calibri"/>
                          <a:cs typeface="Arial"/>
                        </a:rPr>
                        <a:t>Phase Start</a:t>
                      </a:r>
                      <a:endParaRPr lang="en-US" sz="700" dirty="0">
                        <a:solidFill>
                          <a:schemeClr val="bg1"/>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5/1/2015</a:t>
                      </a:r>
                      <a:endParaRPr lang="en-US" sz="700" b="0" dirty="0">
                        <a:solidFill>
                          <a:schemeClr val="bg1"/>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81116">
                <a:tc>
                  <a:txBody>
                    <a:bodyPr/>
                    <a:lstStyle/>
                    <a:p>
                      <a:pPr marL="0" marR="0" algn="ctr" fontAlgn="b">
                        <a:lnSpc>
                          <a:spcPct val="100000"/>
                        </a:lnSpc>
                        <a:spcBef>
                          <a:spcPts val="0"/>
                        </a:spcBef>
                        <a:spcAft>
                          <a:spcPts val="0"/>
                        </a:spcAft>
                      </a:pPr>
                      <a:r>
                        <a:rPr lang="en-US" sz="700" dirty="0" smtClean="0">
                          <a:solidFill>
                            <a:schemeClr val="bg1"/>
                          </a:solidFill>
                          <a:effectLst/>
                          <a:latin typeface="+mn-lt"/>
                          <a:ea typeface="Calibri"/>
                          <a:cs typeface="Arial"/>
                        </a:rPr>
                        <a:t>Analysis Plan &amp; Baseline</a:t>
                      </a:r>
                      <a:r>
                        <a:rPr lang="en-US" sz="700" baseline="0" dirty="0" smtClean="0">
                          <a:solidFill>
                            <a:schemeClr val="bg1"/>
                          </a:solidFill>
                          <a:effectLst/>
                          <a:latin typeface="+mn-lt"/>
                          <a:ea typeface="Calibri"/>
                          <a:cs typeface="Arial"/>
                        </a:rPr>
                        <a:t> Performance</a:t>
                      </a:r>
                      <a:endParaRPr lang="en-US" sz="700" dirty="0">
                        <a:solidFill>
                          <a:schemeClr val="bg1"/>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5/29/2015</a:t>
                      </a:r>
                      <a:endParaRPr lang="en-US" sz="700" b="0" dirty="0">
                        <a:solidFill>
                          <a:schemeClr val="bg1"/>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329559">
                <a:tc>
                  <a:txBody>
                    <a:bodyPr/>
                    <a:lstStyle/>
                    <a:p>
                      <a:pPr marL="0" marR="0" algn="ctr" fontAlgn="b">
                        <a:lnSpc>
                          <a:spcPct val="100000"/>
                        </a:lnSpc>
                        <a:spcBef>
                          <a:spcPts val="0"/>
                        </a:spcBef>
                        <a:spcAft>
                          <a:spcPts val="0"/>
                        </a:spcAft>
                      </a:pPr>
                      <a:r>
                        <a:rPr lang="en-US" sz="700" dirty="0" smtClean="0">
                          <a:solidFill>
                            <a:schemeClr val="bg1"/>
                          </a:solidFill>
                          <a:effectLst/>
                          <a:latin typeface="+mn-lt"/>
                          <a:ea typeface="Calibri"/>
                          <a:cs typeface="Arial"/>
                        </a:rPr>
                        <a:t>Initial</a:t>
                      </a:r>
                      <a:r>
                        <a:rPr lang="en-US" sz="700" baseline="0" dirty="0" smtClean="0">
                          <a:solidFill>
                            <a:schemeClr val="bg1"/>
                          </a:solidFill>
                          <a:effectLst/>
                          <a:latin typeface="+mn-lt"/>
                          <a:ea typeface="Calibri"/>
                          <a:cs typeface="Arial"/>
                        </a:rPr>
                        <a:t> Ops Implementation Monitoring Complete</a:t>
                      </a:r>
                      <a:endParaRPr lang="en-US" sz="700" dirty="0">
                        <a:solidFill>
                          <a:schemeClr val="bg1"/>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7/3/2015</a:t>
                      </a:r>
                      <a:endParaRPr lang="en-US" sz="700" b="0" dirty="0">
                        <a:solidFill>
                          <a:schemeClr val="bg1"/>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281116">
                <a:tc>
                  <a:txBody>
                    <a:bodyPr/>
                    <a:lstStyle/>
                    <a:p>
                      <a:pPr marL="0" marR="0" algn="ctr" fontAlgn="b">
                        <a:lnSpc>
                          <a:spcPct val="100000"/>
                        </a:lnSpc>
                        <a:spcBef>
                          <a:spcPts val="0"/>
                        </a:spcBef>
                        <a:spcAft>
                          <a:spcPts val="0"/>
                        </a:spcAft>
                      </a:pPr>
                      <a:r>
                        <a:rPr lang="en-US" sz="700" dirty="0" smtClean="0">
                          <a:solidFill>
                            <a:schemeClr val="bg1"/>
                          </a:solidFill>
                          <a:effectLst/>
                          <a:latin typeface="+mn-lt"/>
                          <a:ea typeface="Calibri"/>
                          <a:cs typeface="Arial"/>
                        </a:rPr>
                        <a:t>Data Collection Initiated</a:t>
                      </a:r>
                      <a:endParaRPr lang="en-US" sz="700" dirty="0">
                        <a:solidFill>
                          <a:schemeClr val="bg1"/>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ctr" fontAlgn="b">
                        <a:lnSpc>
                          <a:spcPct val="100000"/>
                        </a:lnSpc>
                        <a:spcBef>
                          <a:spcPts val="0"/>
                        </a:spcBef>
                        <a:spcAft>
                          <a:spcPts val="0"/>
                        </a:spcAft>
                      </a:pPr>
                      <a:r>
                        <a:rPr lang="en-US" sz="700" b="0" dirty="0" smtClean="0">
                          <a:solidFill>
                            <a:schemeClr val="bg1"/>
                          </a:solidFill>
                          <a:effectLst/>
                          <a:latin typeface="+mn-lt"/>
                          <a:ea typeface="Calibri"/>
                          <a:cs typeface="Arial"/>
                        </a:rPr>
                        <a:t>7/31/2015</a:t>
                      </a:r>
                      <a:endParaRPr lang="en-US" sz="700" b="0" dirty="0">
                        <a:solidFill>
                          <a:schemeClr val="bg1"/>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281116">
                <a:tc>
                  <a:txBody>
                    <a:bodyPr/>
                    <a:lstStyle/>
                    <a:p>
                      <a:pPr marL="0" marR="0" algn="ctr" fontAlgn="b">
                        <a:lnSpc>
                          <a:spcPct val="100000"/>
                        </a:lnSpc>
                        <a:spcBef>
                          <a:spcPts val="0"/>
                        </a:spcBef>
                        <a:spcAft>
                          <a:spcPts val="0"/>
                        </a:spcAft>
                      </a:pPr>
                      <a:r>
                        <a:rPr lang="en-US" sz="700" dirty="0" smtClean="0">
                          <a:solidFill>
                            <a:schemeClr val="bg1">
                              <a:lumMod val="50000"/>
                            </a:schemeClr>
                          </a:solidFill>
                          <a:effectLst/>
                          <a:latin typeface="+mn-lt"/>
                          <a:ea typeface="Calibri"/>
                          <a:cs typeface="Arial"/>
                        </a:rPr>
                        <a:t>Analysis</a:t>
                      </a:r>
                      <a:r>
                        <a:rPr lang="en-US" sz="700" baseline="0" dirty="0" smtClean="0">
                          <a:solidFill>
                            <a:schemeClr val="bg1">
                              <a:lumMod val="50000"/>
                            </a:schemeClr>
                          </a:solidFill>
                          <a:effectLst/>
                          <a:latin typeface="+mn-lt"/>
                          <a:ea typeface="Calibri"/>
                          <a:cs typeface="Arial"/>
                        </a:rPr>
                        <a:t> Complete and Necessary Mods ID’d</a:t>
                      </a:r>
                      <a:endParaRPr lang="en-US" sz="700" dirty="0">
                        <a:solidFill>
                          <a:schemeClr val="bg1">
                            <a:lumMod val="50000"/>
                          </a:schemeClr>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fontAlgn="b">
                        <a:lnSpc>
                          <a:spcPct val="100000"/>
                        </a:lnSpc>
                        <a:spcBef>
                          <a:spcPts val="0"/>
                        </a:spcBef>
                        <a:spcAft>
                          <a:spcPts val="0"/>
                        </a:spcAft>
                      </a:pPr>
                      <a:r>
                        <a:rPr lang="en-US" sz="700" b="0" dirty="0" smtClean="0">
                          <a:solidFill>
                            <a:schemeClr val="bg1">
                              <a:lumMod val="50000"/>
                            </a:schemeClr>
                          </a:solidFill>
                          <a:effectLst/>
                          <a:latin typeface="+mn-lt"/>
                          <a:ea typeface="Calibri"/>
                          <a:cs typeface="Arial"/>
                        </a:rPr>
                        <a:t>11/13/2015</a:t>
                      </a:r>
                      <a:endParaRPr lang="en-US" sz="700" b="0" dirty="0">
                        <a:solidFill>
                          <a:schemeClr val="bg1">
                            <a:lumMod val="50000"/>
                          </a:schemeClr>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81116">
                <a:tc>
                  <a:txBody>
                    <a:bodyPr/>
                    <a:lstStyle/>
                    <a:p>
                      <a:pPr marL="0" marR="0" algn="ctr" fontAlgn="b">
                        <a:lnSpc>
                          <a:spcPct val="100000"/>
                        </a:lnSpc>
                        <a:spcBef>
                          <a:spcPts val="0"/>
                        </a:spcBef>
                        <a:spcAft>
                          <a:spcPts val="0"/>
                        </a:spcAft>
                      </a:pPr>
                      <a:r>
                        <a:rPr lang="en-US" sz="700" dirty="0" smtClean="0">
                          <a:solidFill>
                            <a:schemeClr val="bg1">
                              <a:lumMod val="50000"/>
                            </a:schemeClr>
                          </a:solidFill>
                          <a:effectLst/>
                          <a:latin typeface="+mn-lt"/>
                          <a:ea typeface="Calibri"/>
                          <a:cs typeface="Arial"/>
                        </a:rPr>
                        <a:t>Post-Implementation Phase Complete</a:t>
                      </a:r>
                      <a:endParaRPr lang="en-US" sz="700" dirty="0">
                        <a:solidFill>
                          <a:schemeClr val="bg1">
                            <a:lumMod val="50000"/>
                          </a:schemeClr>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fontAlgn="b">
                        <a:lnSpc>
                          <a:spcPct val="100000"/>
                        </a:lnSpc>
                        <a:spcBef>
                          <a:spcPts val="0"/>
                        </a:spcBef>
                        <a:spcAft>
                          <a:spcPts val="0"/>
                        </a:spcAft>
                      </a:pPr>
                      <a:r>
                        <a:rPr lang="en-US" sz="700" b="0" dirty="0" smtClean="0">
                          <a:solidFill>
                            <a:schemeClr val="bg1">
                              <a:lumMod val="50000"/>
                            </a:schemeClr>
                          </a:solidFill>
                          <a:effectLst/>
                          <a:latin typeface="+mn-lt"/>
                          <a:ea typeface="Calibri"/>
                          <a:cs typeface="Arial"/>
                        </a:rPr>
                        <a:t>12/18/2015</a:t>
                      </a:r>
                      <a:endParaRPr lang="en-US" sz="700" b="0" dirty="0">
                        <a:solidFill>
                          <a:schemeClr val="bg1">
                            <a:lumMod val="50000"/>
                          </a:schemeClr>
                        </a:solidFill>
                        <a:effectLst/>
                        <a:latin typeface="+mn-lt"/>
                        <a:ea typeface="Calibri"/>
                        <a:cs typeface="Arial"/>
                      </a:endParaRPr>
                    </a:p>
                  </a:txBody>
                  <a:tcPr marL="9520" marR="9520" marT="9519" marB="0"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6" name="AutoShape 20"/>
          <p:cNvSpPr>
            <a:spLocks noChangeArrowheads="1"/>
          </p:cNvSpPr>
          <p:nvPr/>
        </p:nvSpPr>
        <p:spPr bwMode="auto">
          <a:xfrm rot="5400000">
            <a:off x="5715000" y="1143000"/>
            <a:ext cx="457200" cy="1371600"/>
          </a:xfrm>
          <a:prstGeom prst="can">
            <a:avLst>
              <a:gd name="adj" fmla="val 25000"/>
            </a:avLst>
          </a:prstGeom>
          <a:solidFill>
            <a:srgbClr val="0070C0"/>
          </a:solidFill>
          <a:ln w="9525">
            <a:solidFill>
              <a:schemeClr val="tx1"/>
            </a:solidFill>
            <a:round/>
            <a:headEnd/>
            <a:tailEnd/>
          </a:ln>
        </p:spPr>
        <p:txBody>
          <a:bodyPr wrap="none" anchor="ctr"/>
          <a:lstStyle/>
          <a:p>
            <a:pPr fontAlgn="auto">
              <a:spcBef>
                <a:spcPts val="0"/>
              </a:spcBef>
              <a:spcAft>
                <a:spcPts val="0"/>
              </a:spcAft>
              <a:buFontTx/>
              <a:buNone/>
            </a:pPr>
            <a:endParaRPr lang="en-US" sz="1800" dirty="0">
              <a:solidFill>
                <a:srgbClr val="000000"/>
              </a:solidFill>
              <a:latin typeface="Calibri"/>
            </a:endParaRPr>
          </a:p>
        </p:txBody>
      </p:sp>
      <p:sp>
        <p:nvSpPr>
          <p:cNvPr id="67" name="TextBox 41"/>
          <p:cNvSpPr txBox="1">
            <a:spLocks noChangeArrowheads="1"/>
          </p:cNvSpPr>
          <p:nvPr/>
        </p:nvSpPr>
        <p:spPr bwMode="auto">
          <a:xfrm>
            <a:off x="5257800" y="1676400"/>
            <a:ext cx="1257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Bef>
                <a:spcPts val="0"/>
              </a:spcBef>
              <a:spcAft>
                <a:spcPts val="0"/>
              </a:spcAft>
              <a:buFontTx/>
              <a:buNone/>
            </a:pPr>
            <a:r>
              <a:rPr lang="en-US" sz="1600" dirty="0" smtClean="0">
                <a:solidFill>
                  <a:prstClr val="white"/>
                </a:solidFill>
                <a:latin typeface="Calibri" pitchFamily="34" charset="0"/>
                <a:cs typeface="Arial" charset="0"/>
              </a:rPr>
              <a:t>10 Months</a:t>
            </a:r>
            <a:endParaRPr lang="en-US" sz="1600" dirty="0">
              <a:solidFill>
                <a:prstClr val="white"/>
              </a:solidFill>
              <a:latin typeface="Calibri" pitchFamily="34" charset="0"/>
              <a:cs typeface="Arial" charset="0"/>
            </a:endParaRPr>
          </a:p>
        </p:txBody>
      </p:sp>
      <p:sp>
        <p:nvSpPr>
          <p:cNvPr id="2" name="Rectangle 1"/>
          <p:cNvSpPr/>
          <p:nvPr/>
        </p:nvSpPr>
        <p:spPr>
          <a:xfrm>
            <a:off x="7772400" y="1676400"/>
            <a:ext cx="301686" cy="369332"/>
          </a:xfrm>
          <a:prstGeom prst="rect">
            <a:avLst/>
          </a:prstGeom>
        </p:spPr>
        <p:txBody>
          <a:bodyPr wrap="none">
            <a:spAutoFit/>
          </a:bodyPr>
          <a:lstStyle/>
          <a:p>
            <a:pPr fontAlgn="auto">
              <a:spcBef>
                <a:spcPts val="0"/>
              </a:spcBef>
              <a:spcAft>
                <a:spcPts val="0"/>
              </a:spcAft>
              <a:buFontTx/>
              <a:buNone/>
            </a:pPr>
            <a:r>
              <a:rPr lang="en-US" sz="1800" dirty="0" smtClean="0">
                <a:solidFill>
                  <a:prstClr val="black"/>
                </a:solidFill>
                <a:latin typeface="Calibri" pitchFamily="34" charset="0"/>
                <a:cs typeface="Arial" charset="0"/>
              </a:rPr>
              <a:t>7</a:t>
            </a:r>
            <a:endParaRPr lang="en-US" sz="1800" dirty="0">
              <a:solidFill>
                <a:prstClr val="black"/>
              </a:solidFill>
              <a:latin typeface="Calibri"/>
            </a:endParaRPr>
          </a:p>
        </p:txBody>
      </p:sp>
      <p:sp>
        <p:nvSpPr>
          <p:cNvPr id="39" name="AutoShape 20"/>
          <p:cNvSpPr>
            <a:spLocks noChangeArrowheads="1"/>
          </p:cNvSpPr>
          <p:nvPr/>
        </p:nvSpPr>
        <p:spPr bwMode="auto">
          <a:xfrm rot="5400000">
            <a:off x="7543800" y="1752600"/>
            <a:ext cx="457200" cy="152400"/>
          </a:xfrm>
          <a:prstGeom prst="can">
            <a:avLst>
              <a:gd name="adj" fmla="val 25000"/>
            </a:avLst>
          </a:prstGeom>
          <a:solidFill>
            <a:srgbClr val="00B050"/>
          </a:solidFill>
          <a:ln w="9525">
            <a:solidFill>
              <a:schemeClr val="tx1"/>
            </a:solidFill>
            <a:round/>
            <a:headEnd/>
            <a:tailEnd/>
          </a:ln>
        </p:spPr>
        <p:txBody>
          <a:bodyPr wrap="none" anchor="ctr"/>
          <a:lstStyle/>
          <a:p>
            <a:pPr fontAlgn="auto">
              <a:spcBef>
                <a:spcPts val="0"/>
              </a:spcBef>
              <a:spcAft>
                <a:spcPts val="0"/>
              </a:spcAft>
              <a:buFontTx/>
              <a:buNone/>
            </a:pPr>
            <a:endParaRPr lang="en-US" sz="1800" dirty="0">
              <a:solidFill>
                <a:srgbClr val="000000"/>
              </a:solidFill>
              <a:latin typeface="Calibri"/>
            </a:endParaRPr>
          </a:p>
        </p:txBody>
      </p:sp>
      <p:sp>
        <p:nvSpPr>
          <p:cNvPr id="4" name="Slide Number Placeholder 3"/>
          <p:cNvSpPr>
            <a:spLocks noGrp="1"/>
          </p:cNvSpPr>
          <p:nvPr>
            <p:ph type="sldNum" sz="quarter" idx="4"/>
          </p:nvPr>
        </p:nvSpPr>
        <p:spPr/>
        <p:txBody>
          <a:bodyPr/>
          <a:lstStyle/>
          <a:p>
            <a:fld id="{C9D01A86-1220-4E3B-A76F-2CAE376CD0E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96295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FAA NextGen -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1BD9EE357114084A1A197DB4FC354" ma:contentTypeVersion="5" ma:contentTypeDescription="Create a new document." ma:contentTypeScope="" ma:versionID="7e67836c0b9aba9a4c14681921e578b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Day 2 - Presentations</Category>
    <Type_x0020_Name xmlns="2b0c29a6-a2e0-472b-bfb4-397922b0132f">2015-PBN</Type_x0020_Name>
    <Presenter xmlns="2b0c29a6-a2e0-472b-bfb4-397922b0132f">USA</Presenter>
    <Update_x0020_Date xmlns="2b0c29a6-a2e0-472b-bfb4-397922b0132f">06 Jun. 2015</Update_x0020_Date>
    <Number xmlns="2b0c29a6-a2e0-472b-bfb4-397922b0132f">2-2</Number>
  </documentManagement>
</p:properties>
</file>

<file path=customXml/itemProps1.xml><?xml version="1.0" encoding="utf-8"?>
<ds:datastoreItem xmlns:ds="http://schemas.openxmlformats.org/officeDocument/2006/customXml" ds:itemID="{812B0B2E-2A5A-4CA6-9B26-45C27267BAD3}"/>
</file>

<file path=customXml/itemProps2.xml><?xml version="1.0" encoding="utf-8"?>
<ds:datastoreItem xmlns:ds="http://schemas.openxmlformats.org/officeDocument/2006/customXml" ds:itemID="{E70C8834-C31E-4337-B696-ADA37E3D9041}"/>
</file>

<file path=customXml/itemProps3.xml><?xml version="1.0" encoding="utf-8"?>
<ds:datastoreItem xmlns:ds="http://schemas.openxmlformats.org/officeDocument/2006/customXml" ds:itemID="{8C6CAE2A-383C-41AF-A37A-32D49D6AD2E9}"/>
</file>

<file path=docProps/app.xml><?xml version="1.0" encoding="utf-8"?>
<Properties xmlns="http://schemas.openxmlformats.org/officeDocument/2006/extended-properties" xmlns:vt="http://schemas.openxmlformats.org/officeDocument/2006/docPropsVTypes">
  <Template/>
  <TotalTime>3190</TotalTime>
  <Words>2054</Words>
  <Application>Microsoft Office PowerPoint</Application>
  <PresentationFormat>On-screen Show (4:3)</PresentationFormat>
  <Paragraphs>453</Paragraphs>
  <Slides>25</Slides>
  <Notes>13</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1_Custom Design</vt:lpstr>
      <vt:lpstr>2_Custom Design</vt:lpstr>
      <vt:lpstr>11_FAA NextGen - 2011</vt:lpstr>
      <vt:lpstr>Performance Based Navigation in USA</vt:lpstr>
      <vt:lpstr>Overview</vt:lpstr>
      <vt:lpstr>PowerPoint Presentation</vt:lpstr>
      <vt:lpstr>PowerPoint Presentation</vt:lpstr>
      <vt:lpstr>PowerPoint Presentation</vt:lpstr>
      <vt:lpstr>PowerPoint Presentation</vt:lpstr>
      <vt:lpstr>PowerPoint Presentation</vt:lpstr>
      <vt:lpstr>Metroplex Site Timeline/Phase Description</vt:lpstr>
      <vt:lpstr>Metroplex Project Example: Northern California   Implemented:  16 RNAV STARs, 19 RNAV SIDs, 1 Conv. SID, and 8 Q-Routes </vt:lpstr>
      <vt:lpstr>PBN Implementation Process</vt:lpstr>
      <vt:lpstr>PBN Reduced Divergence Concept</vt:lpstr>
      <vt:lpstr>Atlanta (ATL) Implementation</vt:lpstr>
      <vt:lpstr>ATL Pre-Implementation of ELSO</vt:lpstr>
      <vt:lpstr>ATL Post-Implementation</vt:lpstr>
      <vt:lpstr>ELSO National Standard Change</vt:lpstr>
      <vt:lpstr>Established on RNP (EoR) Project </vt:lpstr>
      <vt:lpstr>EoR Concept of Operations </vt:lpstr>
      <vt:lpstr>      Simultaneous Dependent Approaches</vt:lpstr>
      <vt:lpstr>SEA Simultaneous Dependent Operations</vt:lpstr>
      <vt:lpstr>Simultaneous Independent Approaches Duals, Triples &amp; Widely-Spaced</vt:lpstr>
      <vt:lpstr>DEN Simultaneous Widely Spaced Operations</vt:lpstr>
      <vt:lpstr>DEN RNP AR Approach Utilization</vt:lpstr>
      <vt:lpstr>EoR’s Part in the PBN Vision</vt:lpstr>
      <vt:lpstr>EoR Plan Ahead</vt:lpstr>
      <vt:lpstr>Summary</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Based Navigation in USA - Program Status and Processes</dc:title>
  <dc:creator>MTONEY</dc:creator>
  <cp:lastModifiedBy>Tallman, Nicholas J (FAA)</cp:lastModifiedBy>
  <cp:revision>190</cp:revision>
  <dcterms:created xsi:type="dcterms:W3CDTF">2005-01-28T20:32:53Z</dcterms:created>
  <dcterms:modified xsi:type="dcterms:W3CDTF">2015-06-04T13:13:15Z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0x010100EB01BD9EE357114084A1A197DB4FC354</vt:lpwstr>
  </property>
</Properties>
</file>